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0"/>
  </p:notesMasterIdLst>
  <p:handoutMasterIdLst>
    <p:handoutMasterId r:id="rId51"/>
  </p:handoutMasterIdLst>
  <p:sldIdLst>
    <p:sldId id="276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3" r:id="rId14"/>
    <p:sldId id="334" r:id="rId15"/>
    <p:sldId id="365" r:id="rId16"/>
    <p:sldId id="335" r:id="rId17"/>
    <p:sldId id="336" r:id="rId18"/>
    <p:sldId id="337" r:id="rId19"/>
    <p:sldId id="338" r:id="rId20"/>
    <p:sldId id="339" r:id="rId21"/>
    <p:sldId id="341" r:id="rId22"/>
    <p:sldId id="340" r:id="rId23"/>
    <p:sldId id="342" r:id="rId24"/>
    <p:sldId id="366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2" r:id="rId34"/>
    <p:sldId id="353" r:id="rId35"/>
    <p:sldId id="351" r:id="rId36"/>
    <p:sldId id="354" r:id="rId37"/>
    <p:sldId id="355" r:id="rId38"/>
    <p:sldId id="367" r:id="rId39"/>
    <p:sldId id="356" r:id="rId40"/>
    <p:sldId id="357" r:id="rId41"/>
    <p:sldId id="358" r:id="rId42"/>
    <p:sldId id="359" r:id="rId43"/>
    <p:sldId id="360" r:id="rId44"/>
    <p:sldId id="361" r:id="rId45"/>
    <p:sldId id="362" r:id="rId46"/>
    <p:sldId id="363" r:id="rId47"/>
    <p:sldId id="364" r:id="rId48"/>
    <p:sldId id="295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lena Ristanovic" initials="JR" lastIdx="1" clrIdx="0">
    <p:extLst>
      <p:ext uri="{19B8F6BF-5375-455C-9EA6-DF929625EA0E}">
        <p15:presenceInfo xmlns:p15="http://schemas.microsoft.com/office/powerpoint/2012/main" userId="79b6412663e5ea1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0A5A"/>
    <a:srgbClr val="65B5A0"/>
    <a:srgbClr val="D83773"/>
    <a:srgbClr val="E99730"/>
    <a:srgbClr val="3083C5"/>
    <a:srgbClr val="161730"/>
    <a:srgbClr val="55A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30" autoAdjust="0"/>
    <p:restoredTop sz="94377"/>
  </p:normalViewPr>
  <p:slideViewPr>
    <p:cSldViewPr snapToGrid="0" snapToObjects="1">
      <p:cViewPr varScale="1">
        <p:scale>
          <a:sx n="77" d="100"/>
          <a:sy n="77" d="100"/>
        </p:scale>
        <p:origin x="120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20541C-B70B-6F73-45AE-675E8106E0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623B48-5FCA-B3CC-F372-945026B5BB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F5BA0-69E5-4C9F-A640-AF4A26365994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ACB911-66C0-1F10-0237-24482D2568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33092-E423-1D12-3668-162C94DF1A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BDAE9-B250-43E8-B06D-7C0A40C77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3170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955EA-61CB-42B1-B715-7DBFEBB7586D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BE97C-6286-441D-B018-6E2A376F1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92829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103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673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652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283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45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3065308-FD3E-E9EF-B892-73D6262EC1C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919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824AD-CBB8-36B9-90B4-45A2D72C7151}"/>
              </a:ext>
            </a:extLst>
          </p:cNvPr>
          <p:cNvSpPr/>
          <p:nvPr userDrawn="1"/>
        </p:nvSpPr>
        <p:spPr>
          <a:xfrm>
            <a:off x="-24000" y="-69547"/>
            <a:ext cx="12240000" cy="5541547"/>
          </a:xfrm>
          <a:prstGeom prst="rect">
            <a:avLst/>
          </a:prstGeom>
          <a:solidFill>
            <a:srgbClr val="161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9ACEB6-EAE6-8D37-1C7F-75765FE63D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7214" t="-1527" r="38065" b="-1494"/>
          <a:stretch/>
        </p:blipFill>
        <p:spPr>
          <a:xfrm rot="16200000">
            <a:off x="6898215" y="538886"/>
            <a:ext cx="5549648" cy="43327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2D7920C-1A35-D625-8D30-989EDCC68F16}"/>
              </a:ext>
            </a:extLst>
          </p:cNvPr>
          <p:cNvSpPr/>
          <p:nvPr userDrawn="1"/>
        </p:nvSpPr>
        <p:spPr>
          <a:xfrm>
            <a:off x="838200" y="4084846"/>
            <a:ext cx="2199968" cy="584775"/>
          </a:xfrm>
          <a:prstGeom prst="rect">
            <a:avLst/>
          </a:prstGeom>
          <a:solidFill>
            <a:srgbClr val="55AE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7266560-71C4-1696-2436-85BCB0261B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5906587"/>
            <a:ext cx="2835442" cy="527920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1309FB6-9CFA-9784-9B30-ED952792F1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093" y="1590012"/>
            <a:ext cx="5732462" cy="5909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TITLE HEADER STYLE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54E1A2BA-1F18-7C1A-D697-E8DFEDE08F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5093" y="2515760"/>
            <a:ext cx="5732462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Subheading style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77AB0870-24A1-9129-746F-B2BF9CD3B3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5220" y="4192567"/>
            <a:ext cx="1985928" cy="3693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00/00/0000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A7884F-6275-1A9A-6912-D0DDAFF12D1E}"/>
              </a:ext>
            </a:extLst>
          </p:cNvPr>
          <p:cNvSpPr txBox="1"/>
          <p:nvPr userDrawn="1"/>
        </p:nvSpPr>
        <p:spPr>
          <a:xfrm>
            <a:off x="750319" y="5618212"/>
            <a:ext cx="11878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0" dirty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Supported by</a:t>
            </a:r>
          </a:p>
        </p:txBody>
      </p:sp>
    </p:spTree>
    <p:extLst>
      <p:ext uri="{BB962C8B-B14F-4D97-AF65-F5344CB8AC3E}">
        <p14:creationId xmlns:p14="http://schemas.microsoft.com/office/powerpoint/2010/main" val="239983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15AEA-796E-DC0C-CBDD-6A2548541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15CDAF9F-94F2-2807-7B93-A2CA44C197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732440"/>
            <a:ext cx="10515599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i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TITLE HEADER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F3EC93-4624-5A89-12BD-9393E091A0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507" y="-17585"/>
            <a:ext cx="12391292" cy="3097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53C36C-93F5-04E4-EC70-6D5B851672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105507" y="6568726"/>
            <a:ext cx="12391292" cy="3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46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3DA9E2-2D8F-951D-57B6-0C9D6BD2C1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507" y="-17585"/>
            <a:ext cx="12391292" cy="3097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F9F1A2-28D3-5AD1-1CC7-353A94B3FF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105507" y="6568726"/>
            <a:ext cx="12391292" cy="309782"/>
          </a:xfrm>
          <a:prstGeom prst="rect">
            <a:avLst/>
          </a:prstGeom>
        </p:spPr>
      </p:pic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28DA0944-8096-5DD1-716F-02961214D0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732440"/>
            <a:ext cx="10515599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i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TITLE HEADER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D51F32-5824-A80D-E1E6-E7DA1598C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88DA7EF-9527-A93E-7CAF-C9EA8959003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83923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192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F9791A-2568-F0F9-6D60-F7264110D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0"/>
          <a:stretch/>
        </p:blipFill>
        <p:spPr>
          <a:xfrm>
            <a:off x="-99609" y="-82062"/>
            <a:ext cx="12315055" cy="70221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32D3D1-88B4-A67E-7BD5-B654EE5C6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4794"/>
          <a:stretch/>
        </p:blipFill>
        <p:spPr>
          <a:xfrm>
            <a:off x="-99610" y="-82062"/>
            <a:ext cx="12316561" cy="7022124"/>
          </a:xfrm>
          <a:prstGeom prst="rect">
            <a:avLst/>
          </a:prstGeom>
        </p:spPr>
      </p:pic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24593205-0838-A518-A4EC-DC49AAFE15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092" y="4391827"/>
            <a:ext cx="8010999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SECTION HEADING STYLE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E0833B78-4234-9140-BF2E-2EE5AB6104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5093" y="5223791"/>
            <a:ext cx="5732462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Section subheading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7FE28D-BD26-B798-3394-77F5996358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5000"/>
          </a:blip>
          <a:srcRect l="31076" t="-1527" r="38065" b="-3589"/>
          <a:stretch/>
        </p:blipFill>
        <p:spPr>
          <a:xfrm rot="16200000">
            <a:off x="6253325" y="1183776"/>
            <a:ext cx="6927546" cy="442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4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03AA58-ED19-A191-8F15-FBD2BFE46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507" y="-17585"/>
            <a:ext cx="12391292" cy="3097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63E3F2-002A-E594-2AFD-FD3A34E61D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105507" y="6568726"/>
            <a:ext cx="12391292" cy="309782"/>
          </a:xfrm>
          <a:prstGeom prst="rect">
            <a:avLst/>
          </a:prstGeom>
        </p:spPr>
      </p:pic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87B4DED6-D3E4-6D3D-8C26-D28D0AD07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732440"/>
            <a:ext cx="10515599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i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TITLE HEADER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D41AB22-3BC2-DDA5-9333-9075257E91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1594338"/>
            <a:ext cx="10515600" cy="46657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1175613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75B8AA-BC29-87E0-AF94-E352F9D0A15B}"/>
              </a:ext>
            </a:extLst>
          </p:cNvPr>
          <p:cNvSpPr/>
          <p:nvPr userDrawn="1"/>
        </p:nvSpPr>
        <p:spPr>
          <a:xfrm>
            <a:off x="-24000" y="-57824"/>
            <a:ext cx="12240000" cy="6927547"/>
          </a:xfrm>
          <a:prstGeom prst="rect">
            <a:avLst/>
          </a:prstGeom>
          <a:solidFill>
            <a:srgbClr val="161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D9E1E7D6-CCF6-6B44-099F-F537324EBA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093" y="1590012"/>
            <a:ext cx="5732462" cy="5909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END SLIDE TITLE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F760B6C0-6CB6-D6A9-5B3D-712C7C40A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5093" y="2515760"/>
            <a:ext cx="5732462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Additional content or contacts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6824A3-A83D-968D-E3AB-F56B81E74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076" t="-1527" r="38065" b="-3589"/>
          <a:stretch/>
        </p:blipFill>
        <p:spPr>
          <a:xfrm rot="16200000">
            <a:off x="6253325" y="1183776"/>
            <a:ext cx="6927546" cy="442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7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profil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75B8AA-BC29-87E0-AF94-E352F9D0A15B}"/>
              </a:ext>
            </a:extLst>
          </p:cNvPr>
          <p:cNvSpPr/>
          <p:nvPr userDrawn="1"/>
        </p:nvSpPr>
        <p:spPr>
          <a:xfrm>
            <a:off x="-24000" y="-60408"/>
            <a:ext cx="12240000" cy="6927547"/>
          </a:xfrm>
          <a:prstGeom prst="rect">
            <a:avLst/>
          </a:prstGeom>
          <a:solidFill>
            <a:srgbClr val="161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D9E1E7D6-CCF6-6B44-099F-F537324EBA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093" y="638037"/>
            <a:ext cx="5732462" cy="5909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TRAINER PROFILES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F760B6C0-6CB6-D6A9-5B3D-712C7C40A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81639" y="2090645"/>
            <a:ext cx="4949076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Name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6824A3-A83D-968D-E3AB-F56B81E74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076" t="-1527" r="38065" b="-3589"/>
          <a:stretch/>
        </p:blipFill>
        <p:spPr>
          <a:xfrm rot="16200000">
            <a:off x="6253325" y="1183776"/>
            <a:ext cx="6927546" cy="4420893"/>
          </a:xfrm>
          <a:prstGeom prst="rect">
            <a:avLst/>
          </a:prstGeom>
        </p:spPr>
      </p:pic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8309B033-68E5-6B01-7F94-8E682E7CB2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5092" y="3032436"/>
            <a:ext cx="6255623" cy="2585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Description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E679B7-1D5F-D645-687E-F8EC7040B4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5" y="1630117"/>
            <a:ext cx="1227929" cy="1200323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66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40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B279AA-CF1C-FBA7-FFA5-B40FE21E9C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47"/>
          <a:stretch/>
        </p:blipFill>
        <p:spPr>
          <a:xfrm>
            <a:off x="0" y="5633544"/>
            <a:ext cx="12192000" cy="12244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042D08-F0F2-2263-B519-B0A7195E03E1}"/>
              </a:ext>
            </a:extLst>
          </p:cNvPr>
          <p:cNvSpPr txBox="1"/>
          <p:nvPr/>
        </p:nvSpPr>
        <p:spPr>
          <a:xfrm>
            <a:off x="725214" y="1397876"/>
            <a:ext cx="60539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Cyrl-RS" sz="3200" b="1" i="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ТЕХНИКЕ У УПРАВЉАЊ</a:t>
            </a:r>
            <a:r>
              <a:rPr lang="sr-Cyrl-RS" sz="32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У ПОСТУПКОМ</a:t>
            </a:r>
            <a:endParaRPr lang="en-GB" sz="3200" b="1" i="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r-Cyrl-RS" sz="3200" b="1" dirty="0">
              <a:solidFill>
                <a:schemeClr val="bg1"/>
              </a:solidFill>
              <a:ea typeface="Verdana" panose="020B0604030504040204" pitchFamily="34" charset="0"/>
            </a:endParaRPr>
          </a:p>
          <a:p>
            <a:r>
              <a:rPr lang="sr-Cyrl-RS" sz="3200" b="1" dirty="0">
                <a:solidFill>
                  <a:schemeClr val="bg1"/>
                </a:solidFill>
                <a:ea typeface="Verdana" panose="020B0604030504040204" pitchFamily="34" charset="0"/>
              </a:rPr>
              <a:t>КОМУНИКАЦИЈА И РЕШАВАЊЕ СУКОБА</a:t>
            </a:r>
            <a:endParaRPr lang="en-US" sz="3200" dirty="0">
              <a:solidFill>
                <a:schemeClr val="bg1"/>
              </a:solidFill>
            </a:endParaRPr>
          </a:p>
          <a:p>
            <a:pPr algn="l"/>
            <a:endParaRPr lang="en-GB" sz="3200" b="1" i="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968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73C0C8-7A04-19E7-96E8-49E58F675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ru-RU" sz="2400" dirty="0">
                <a:latin typeface="+mn-lt"/>
              </a:rPr>
              <a:t>Комуницирајући осетљиве информације, стечајни управник мора водити рачуна о заштити приватности и поверљивих података у складу са законом.</a:t>
            </a:r>
          </a:p>
          <a:p>
            <a:r>
              <a:rPr lang="ru-RU" sz="2400" dirty="0">
                <a:latin typeface="+mn-lt"/>
              </a:rPr>
              <a:t>У складу са Законом о стечају, закључак о подацима који представљају службену или пословну тајну доноси стечајни судија на предлог стечајног управника.</a:t>
            </a:r>
          </a:p>
          <a:p>
            <a:endParaRPr lang="en-US" sz="24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F33A4-7FAA-6587-8BF2-B4B47F82AF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787840"/>
            <a:ext cx="10515599" cy="535531"/>
          </a:xfrm>
        </p:spPr>
        <p:txBody>
          <a:bodyPr/>
          <a:lstStyle/>
          <a:p>
            <a:r>
              <a:rPr lang="ru-RU" sz="3200" dirty="0">
                <a:latin typeface="+mn-lt"/>
              </a:rPr>
              <a:t>Поштовање правила приватности и поверљивости</a:t>
            </a:r>
          </a:p>
        </p:txBody>
      </p:sp>
      <p:pic>
        <p:nvPicPr>
          <p:cNvPr id="4098" name="Picture 2" descr="Private and confidential Stock Photos, Royalty Free Private and confidential  Images | Depositphotos">
            <a:extLst>
              <a:ext uri="{FF2B5EF4-FFF2-40B4-BE49-F238E27FC236}">
                <a16:creationId xmlns:a16="http://schemas.microsoft.com/office/drawing/2014/main" id="{BA3847A9-8052-C047-588D-26329114D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8" y="1825625"/>
            <a:ext cx="5195809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392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73C0C8-7A04-19E7-96E8-49E58F675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ru-RU" sz="2400" dirty="0">
                <a:latin typeface="+mn-lt"/>
              </a:rPr>
              <a:t>стратешки приступ, професионалност и разумевање интереса свих страна</a:t>
            </a:r>
            <a:r>
              <a:rPr lang="sr-Latn-RS" sz="2400" dirty="0">
                <a:latin typeface="+mn-lt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sr-Latn-RS" sz="2400" dirty="0">
                <a:latin typeface="+mn-lt"/>
              </a:rPr>
              <a:t>J</a:t>
            </a:r>
            <a:r>
              <a:rPr lang="ru-RU" sz="2400" dirty="0">
                <a:latin typeface="+mn-lt"/>
              </a:rPr>
              <a:t>асни протокол</a:t>
            </a:r>
            <a:r>
              <a:rPr lang="sr-Cyrl-RS" sz="2400" dirty="0">
                <a:latin typeface="+mn-lt"/>
              </a:rPr>
              <a:t>и</a:t>
            </a:r>
            <a:r>
              <a:rPr lang="ru-RU" sz="2400" dirty="0">
                <a:latin typeface="+mn-lt"/>
              </a:rPr>
              <a:t> и канали комуникације;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+mn-lt"/>
              </a:rPr>
              <a:t>Комуникација, на начин да се свим лицима омогући доступност информацијама (начело јавности и информисаности), а да се истовремено обезбеди једнак и равноправан положај свих поверилаца (начело једнаког третмана и равноправности); 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+mn-lt"/>
              </a:rPr>
              <a:t>Комуникациона вештина може индиректно, у дугом року утицати на пословање сваког стечајног управника и тиме га издвојити од осталих управника те учинити више кредибилним за вођење стечаја, у очима поверилаца;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+mn-lt"/>
              </a:rPr>
              <a:t>Доступност информација спречава злоупотребе у поступку.</a:t>
            </a:r>
          </a:p>
          <a:p>
            <a:endParaRPr lang="ru-RU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F33A4-7FAA-6587-8BF2-B4B47F82AF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787840"/>
            <a:ext cx="10515599" cy="535531"/>
          </a:xfrm>
        </p:spPr>
        <p:txBody>
          <a:bodyPr/>
          <a:lstStyle/>
          <a:p>
            <a:r>
              <a:rPr lang="ru-RU" sz="3200" dirty="0">
                <a:latin typeface="+mn-lt"/>
              </a:rPr>
              <a:t>Кључни аспекти комуникације у стечају</a:t>
            </a:r>
          </a:p>
        </p:txBody>
      </p:sp>
    </p:spTree>
    <p:extLst>
      <p:ext uri="{BB962C8B-B14F-4D97-AF65-F5344CB8AC3E}">
        <p14:creationId xmlns:p14="http://schemas.microsoft.com/office/powerpoint/2010/main" val="1698216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B279AA-CF1C-FBA7-FFA5-B40FE21E9C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47"/>
          <a:stretch/>
        </p:blipFill>
        <p:spPr>
          <a:xfrm>
            <a:off x="0" y="5633544"/>
            <a:ext cx="12192000" cy="12244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042D08-F0F2-2263-B519-B0A7195E03E1}"/>
              </a:ext>
            </a:extLst>
          </p:cNvPr>
          <p:cNvSpPr txBox="1"/>
          <p:nvPr/>
        </p:nvSpPr>
        <p:spPr>
          <a:xfrm>
            <a:off x="725214" y="1397876"/>
            <a:ext cx="60539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Cyrl-RS" sz="3200" b="1" i="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ИЗВЕШТАВАЊЕ У ПОСТУПКУ СТЕЧАЈА</a:t>
            </a:r>
            <a:endParaRPr lang="en-GB" sz="3200" b="1" i="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r-Cyrl-RS" sz="3200" b="1" dirty="0">
              <a:solidFill>
                <a:schemeClr val="bg1"/>
              </a:solidFill>
              <a:ea typeface="Verdana" panose="020B0604030504040204" pitchFamily="34" charset="0"/>
            </a:endParaRPr>
          </a:p>
          <a:p>
            <a:pPr algn="l"/>
            <a:endParaRPr lang="en-GB" sz="3200" b="1" i="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795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73C0C8-7A04-19E7-96E8-49E58F675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ru-RU" sz="2400" dirty="0">
                <a:latin typeface="+mn-lt"/>
              </a:rPr>
              <a:t>Националним стандардом број 4, </a:t>
            </a:r>
            <a:r>
              <a:rPr lang="ru-RU" sz="2400" u="sng" dirty="0">
                <a:latin typeface="+mn-lt"/>
              </a:rPr>
              <a:t>одређена је документација</a:t>
            </a:r>
            <a:r>
              <a:rPr lang="ru-RU" sz="2400" dirty="0">
                <a:latin typeface="+mn-lt"/>
              </a:rPr>
              <a:t> коју стечајни управник доставља Агенцији за лиценцирање стечајних управника. 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+mn-lt"/>
              </a:rPr>
              <a:t>Ова документација обухвата </a:t>
            </a:r>
            <a:r>
              <a:rPr lang="ru-RU" sz="2400" u="sng" dirty="0">
                <a:latin typeface="+mn-lt"/>
              </a:rPr>
              <a:t>минимум захтева</a:t>
            </a:r>
            <a:r>
              <a:rPr lang="ru-RU" sz="2400" dirty="0">
                <a:latin typeface="+mn-lt"/>
              </a:rPr>
              <a:t> које стечајни управник треба да испуни приликом достављања извештаја и других информација Агенцији за лиценцирање стечајних управника. 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+mn-lt"/>
              </a:rPr>
              <a:t>Дакле, осим документације која је наведена у националном стандарду бр. 4, стечајни управник доставља </a:t>
            </a:r>
            <a:r>
              <a:rPr lang="ru-RU" sz="2400" u="sng" dirty="0">
                <a:latin typeface="+mn-lt"/>
              </a:rPr>
              <a:t>и друга релевантна документа</a:t>
            </a:r>
            <a:r>
              <a:rPr lang="ru-RU" sz="2400" dirty="0">
                <a:latin typeface="+mn-lt"/>
              </a:rPr>
              <a:t> за која сматра да могу бити од значаја за стечајни поступак као и само схватање поступака стечајног управника</a:t>
            </a:r>
          </a:p>
          <a:p>
            <a:endParaRPr lang="en-US" sz="24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F33A4-7FAA-6587-8BF2-B4B47F82AF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787840"/>
            <a:ext cx="10515599" cy="535531"/>
          </a:xfrm>
        </p:spPr>
        <p:txBody>
          <a:bodyPr/>
          <a:lstStyle/>
          <a:p>
            <a:r>
              <a:rPr lang="ru-RU" sz="3200" dirty="0">
                <a:latin typeface="+mn-lt"/>
              </a:rPr>
              <a:t>Национални стандард број 4 </a:t>
            </a:r>
          </a:p>
        </p:txBody>
      </p:sp>
    </p:spTree>
    <p:extLst>
      <p:ext uri="{BB962C8B-B14F-4D97-AF65-F5344CB8AC3E}">
        <p14:creationId xmlns:p14="http://schemas.microsoft.com/office/powerpoint/2010/main" val="2073841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73C0C8-7A04-19E7-96E8-49E58F675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ru-RU" sz="2400" dirty="0">
                <a:latin typeface="+mn-lt"/>
              </a:rPr>
              <a:t>Агенција за лиценцирање стечајних управника је 19.02.2020.године, израдила </a:t>
            </a:r>
            <a:r>
              <a:rPr lang="ru-RU" sz="2400" u="sng" dirty="0">
                <a:latin typeface="+mn-lt"/>
              </a:rPr>
              <a:t>Упутство за достављање документације </a:t>
            </a:r>
            <a:r>
              <a:rPr lang="ru-RU" sz="2400" dirty="0">
                <a:latin typeface="+mn-lt"/>
              </a:rPr>
              <a:t>по Националном стандарду број 4 Правилника о утврђивању националних стандарда за управљање стечајном масом.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+mn-lt"/>
              </a:rPr>
              <a:t>Стечајни управници Агенцији за лиценцирање стечајних управника достављају документацију прописану одредбама овог Правилника и Националног стандарда број 4, као и другу документацију по позиву супервизора, на следећу мејл адресу Агенције – </a:t>
            </a:r>
            <a:r>
              <a:rPr lang="ru-RU" sz="2400" u="sng" dirty="0">
                <a:latin typeface="+mn-lt"/>
              </a:rPr>
              <a:t>enadzor@alsu.gov.rs.</a:t>
            </a:r>
          </a:p>
          <a:p>
            <a:endParaRPr lang="en-US" sz="24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F33A4-7FAA-6587-8BF2-B4B47F82AF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787840"/>
            <a:ext cx="10515599" cy="535531"/>
          </a:xfrm>
        </p:spPr>
        <p:txBody>
          <a:bodyPr/>
          <a:lstStyle/>
          <a:p>
            <a:r>
              <a:rPr lang="ru-RU" sz="3200" dirty="0">
                <a:latin typeface="+mn-lt"/>
              </a:rPr>
              <a:t>Национални стандард број 4 </a:t>
            </a:r>
          </a:p>
        </p:txBody>
      </p:sp>
    </p:spTree>
    <p:extLst>
      <p:ext uri="{BB962C8B-B14F-4D97-AF65-F5344CB8AC3E}">
        <p14:creationId xmlns:p14="http://schemas.microsoft.com/office/powerpoint/2010/main" val="3637964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73C0C8-7A04-19E7-96E8-49E58F675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ru-RU" sz="2400" dirty="0">
                <a:latin typeface="+mn-lt"/>
              </a:rPr>
              <a:t>Извештаји које стечајни управник обавезно доставља у стечајном поступку су: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+mn-lt"/>
              </a:rPr>
              <a:t>1)	почетни стечајни биланс са извештајем о економско-финансијском положају стечајног дужника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+mn-lt"/>
              </a:rPr>
              <a:t>2)	тромесечни извештаји о току стечајног поступка и стању стечајне масе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+mn-lt"/>
              </a:rPr>
              <a:t>3)	 завршни рачун и завршни извештај</a:t>
            </a:r>
            <a:endParaRPr lang="sr-Latn-RS" sz="2400" dirty="0">
              <a:latin typeface="+mn-lt"/>
            </a:endParaRPr>
          </a:p>
          <a:p>
            <a:r>
              <a:rPr lang="ru-RU" sz="2400" dirty="0">
                <a:latin typeface="+mn-lt"/>
              </a:rPr>
              <a:t>Оно што је заједничко свим наведеним извештајима је да се </a:t>
            </a:r>
            <a:r>
              <a:rPr lang="ru-RU" sz="2400" u="sng" dirty="0">
                <a:latin typeface="+mn-lt"/>
              </a:rPr>
              <a:t>сачињавају</a:t>
            </a:r>
            <a:r>
              <a:rPr lang="ru-RU" sz="2400" dirty="0">
                <a:latin typeface="+mn-lt"/>
              </a:rPr>
              <a:t> у Систему за аутоматско вођење стечајних поступака и електронско извештавање ЕРС и искључиво се </a:t>
            </a:r>
            <a:r>
              <a:rPr lang="ru-RU" sz="2400" u="sng" dirty="0">
                <a:latin typeface="+mn-lt"/>
              </a:rPr>
              <a:t>достављају путем ЕРС-а</a:t>
            </a:r>
            <a:r>
              <a:rPr lang="ru-RU" sz="2400" dirty="0">
                <a:latin typeface="+mn-lt"/>
              </a:rPr>
              <a:t>, док се прилози достављају на мејл АЛСУ.</a:t>
            </a:r>
          </a:p>
          <a:p>
            <a:pPr marL="342900" indent="-342900">
              <a:buFontTx/>
              <a:buChar char="-"/>
            </a:pPr>
            <a:endParaRPr lang="ru-RU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F33A4-7FAA-6587-8BF2-B4B47F82AF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787840"/>
            <a:ext cx="10515599" cy="535531"/>
          </a:xfrm>
        </p:spPr>
        <p:txBody>
          <a:bodyPr/>
          <a:lstStyle/>
          <a:p>
            <a:r>
              <a:rPr lang="ru-RU" sz="3200" dirty="0">
                <a:latin typeface="+mn-lt"/>
              </a:rPr>
              <a:t>Врсте извештаја у поступку стечаја</a:t>
            </a:r>
          </a:p>
        </p:txBody>
      </p:sp>
    </p:spTree>
    <p:extLst>
      <p:ext uri="{BB962C8B-B14F-4D97-AF65-F5344CB8AC3E}">
        <p14:creationId xmlns:p14="http://schemas.microsoft.com/office/powerpoint/2010/main" val="115401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73C0C8-7A04-19E7-96E8-49E58F675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+mn-lt"/>
              </a:rPr>
              <a:t>ЕФИ је први извештај који сачињава стечајни управник</a:t>
            </a:r>
            <a:r>
              <a:rPr lang="sr-Latn-RS" sz="2400" dirty="0">
                <a:latin typeface="+mn-lt"/>
              </a:rPr>
              <a:t>;</a:t>
            </a:r>
          </a:p>
          <a:p>
            <a:r>
              <a:rPr lang="sr-Cyrl-RS" sz="2400" dirty="0">
                <a:latin typeface="+mn-lt"/>
              </a:rPr>
              <a:t>И</a:t>
            </a:r>
            <a:r>
              <a:rPr lang="ru-RU" sz="2400" dirty="0">
                <a:latin typeface="+mn-lt"/>
              </a:rPr>
              <a:t>звештај који служи</a:t>
            </a:r>
            <a:r>
              <a:rPr lang="sr-Latn-RS" sz="2400" dirty="0">
                <a:latin typeface="+mn-lt"/>
              </a:rPr>
              <a:t>:</a:t>
            </a:r>
          </a:p>
          <a:p>
            <a:r>
              <a:rPr lang="sr-Latn-RS" sz="2400" dirty="0">
                <a:latin typeface="+mn-lt"/>
              </a:rPr>
              <a:t>1. </a:t>
            </a:r>
            <a:r>
              <a:rPr lang="ru-RU" sz="2400" dirty="0">
                <a:latin typeface="+mn-lt"/>
              </a:rPr>
              <a:t>као смерница повериоцима за доношење одлуке о наставку поступка </a:t>
            </a:r>
            <a:endParaRPr lang="sr-Latn-RS" sz="2400" dirty="0">
              <a:latin typeface="+mn-lt"/>
            </a:endParaRPr>
          </a:p>
          <a:p>
            <a:r>
              <a:rPr lang="sr-Latn-RS" sz="2400" dirty="0">
                <a:latin typeface="+mn-lt"/>
              </a:rPr>
              <a:t>2. E</a:t>
            </a:r>
            <a:r>
              <a:rPr lang="ru-RU" sz="2400" dirty="0">
                <a:latin typeface="+mn-lt"/>
              </a:rPr>
              <a:t>ФИ пружа финансијску слику и даје податак о могућностима намирења. </a:t>
            </a:r>
            <a:endParaRPr lang="sr-Latn-RS" sz="2400" dirty="0">
              <a:latin typeface="+mn-lt"/>
            </a:endParaRPr>
          </a:p>
          <a:p>
            <a:r>
              <a:rPr lang="ru-RU" sz="2400" dirty="0">
                <a:latin typeface="+mn-lt"/>
              </a:rPr>
              <a:t>Показује </a:t>
            </a:r>
            <a:r>
              <a:rPr lang="ru-RU" sz="2400" u="sng" dirty="0">
                <a:latin typeface="+mn-lt"/>
              </a:rPr>
              <a:t>степен професионалности</a:t>
            </a:r>
            <a:r>
              <a:rPr lang="ru-RU" sz="2400" dirty="0">
                <a:latin typeface="+mn-lt"/>
              </a:rPr>
              <a:t> стечајног управника и квалитета рада.</a:t>
            </a:r>
            <a:endParaRPr lang="sr-Latn-RS" sz="2400" dirty="0">
              <a:latin typeface="+mn-lt"/>
            </a:endParaRPr>
          </a:p>
          <a:p>
            <a:r>
              <a:rPr lang="ru-RU" sz="2400" dirty="0">
                <a:latin typeface="+mn-lt"/>
              </a:rPr>
              <a:t>Битно да је </a:t>
            </a:r>
            <a:r>
              <a:rPr lang="ru-RU" sz="2400" u="sng" dirty="0">
                <a:latin typeface="+mn-lt"/>
              </a:rPr>
              <a:t>попис</a:t>
            </a:r>
            <a:r>
              <a:rPr lang="ru-RU" sz="2400" dirty="0">
                <a:latin typeface="+mn-lt"/>
              </a:rPr>
              <a:t> имовине квалитетно урађен. </a:t>
            </a:r>
          </a:p>
          <a:p>
            <a:r>
              <a:rPr lang="ru-RU" sz="2400" u="sng" dirty="0">
                <a:latin typeface="+mn-lt"/>
              </a:rPr>
              <a:t>ЕФИ није</a:t>
            </a:r>
            <a:r>
              <a:rPr lang="ru-RU" sz="2400" dirty="0">
                <a:latin typeface="+mn-lt"/>
              </a:rPr>
              <a:t> пописна листа и није документ процене </a:t>
            </a:r>
            <a:endParaRPr lang="sr-Latn-RS" sz="2400" dirty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ru-RU" sz="2400" dirty="0">
                <a:latin typeface="+mn-lt"/>
              </a:rPr>
              <a:t>Јасно дефинисати врсту имовине (пример: залихе или опрема).</a:t>
            </a:r>
            <a:endParaRPr lang="sr-Latn-RS" sz="2400" dirty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ru-RU" sz="2400" dirty="0">
                <a:latin typeface="+mn-lt"/>
              </a:rPr>
              <a:t>Значај плана тока стечајног поступка са предрачуном трошкова и временским планом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F33A4-7FAA-6587-8BF2-B4B47F82AF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344642"/>
            <a:ext cx="10515599" cy="978729"/>
          </a:xfrm>
        </p:spPr>
        <p:txBody>
          <a:bodyPr/>
          <a:lstStyle/>
          <a:p>
            <a:r>
              <a:rPr lang="ru-RU" sz="3200" dirty="0">
                <a:latin typeface="+mn-lt"/>
              </a:rPr>
              <a:t>Почетни стечајни биланс са извештајем о економско-финансијском положају стечајног дужника – ЕФИ</a:t>
            </a:r>
          </a:p>
        </p:txBody>
      </p:sp>
    </p:spTree>
    <p:extLst>
      <p:ext uri="{BB962C8B-B14F-4D97-AF65-F5344CB8AC3E}">
        <p14:creationId xmlns:p14="http://schemas.microsoft.com/office/powerpoint/2010/main" val="1244157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73C0C8-7A04-19E7-96E8-49E58F675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+mn-lt"/>
              </a:rPr>
              <a:t>Тромесечни извештаји о току стечајног поступка и стању стечајне масе израђују се и достављају за периоде: јануар–март, април–јун, јул–септембар, октобар–децембар.</a:t>
            </a:r>
          </a:p>
          <a:p>
            <a:r>
              <a:rPr lang="ru-RU" sz="2400" dirty="0">
                <a:latin typeface="+mn-lt"/>
              </a:rPr>
              <a:t>Уколико се отварање стечајног поступка </a:t>
            </a:r>
            <a:r>
              <a:rPr lang="ru-RU" sz="2400" u="sng" dirty="0">
                <a:latin typeface="+mn-lt"/>
              </a:rPr>
              <a:t>не поклапа са почетком квартала</a:t>
            </a:r>
            <a:r>
              <a:rPr lang="ru-RU" sz="2400" dirty="0">
                <a:latin typeface="+mn-lt"/>
              </a:rPr>
              <a:t>, стечајни управник израђује извештај за период од отварања стечајног поступка до краја квартала у коме је стечајни поступак отворен.</a:t>
            </a:r>
          </a:p>
          <a:p>
            <a:r>
              <a:rPr lang="ru-RU" sz="2400" dirty="0">
                <a:latin typeface="+mn-lt"/>
              </a:rPr>
              <a:t>Тромесечне извештаје стечајни управник </a:t>
            </a:r>
            <a:r>
              <a:rPr lang="ru-RU" sz="2400" u="sng" dirty="0">
                <a:latin typeface="+mn-lt"/>
              </a:rPr>
              <a:t>доставља до разрешења</a:t>
            </a:r>
            <a:r>
              <a:rPr lang="ru-RU" sz="2400" dirty="0">
                <a:latin typeface="+mn-lt"/>
              </a:rPr>
              <a:t> дужности стечајног управника</a:t>
            </a:r>
          </a:p>
          <a:p>
            <a:r>
              <a:rPr lang="ru-RU" sz="2400" dirty="0">
                <a:latin typeface="+mn-lt"/>
              </a:rPr>
              <a:t>Стечајни управник треба да води рачуна да тромесечни извештај није само обрачун или математички образац, већ треба </a:t>
            </a:r>
            <a:r>
              <a:rPr lang="ru-RU" sz="2400" u="sng" dirty="0">
                <a:latin typeface="+mn-lt"/>
              </a:rPr>
              <a:t>да пружи информације</a:t>
            </a:r>
            <a:r>
              <a:rPr lang="ru-RU" sz="2400" dirty="0">
                <a:latin typeface="+mn-lt"/>
              </a:rPr>
              <a:t> из којих можемо да сазнамо стање стечајног дужника као и ток поступка.</a:t>
            </a:r>
          </a:p>
          <a:p>
            <a:endParaRPr lang="ru-RU" sz="2400" dirty="0">
              <a:latin typeface="+mn-lt"/>
            </a:endParaRPr>
          </a:p>
          <a:p>
            <a:endParaRPr lang="ru-RU" sz="2400" dirty="0">
              <a:latin typeface="+mn-lt"/>
            </a:endParaRPr>
          </a:p>
          <a:p>
            <a:endParaRPr lang="ru-RU" sz="24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F33A4-7FAA-6587-8BF2-B4B47F82AF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787840"/>
            <a:ext cx="10515599" cy="535531"/>
          </a:xfrm>
        </p:spPr>
        <p:txBody>
          <a:bodyPr/>
          <a:lstStyle/>
          <a:p>
            <a:r>
              <a:rPr lang="ru-RU" sz="3200" dirty="0">
                <a:latin typeface="+mn-lt"/>
              </a:rPr>
              <a:t>Редован тромесечни извештај</a:t>
            </a:r>
          </a:p>
        </p:txBody>
      </p:sp>
    </p:spTree>
    <p:extLst>
      <p:ext uri="{BB962C8B-B14F-4D97-AF65-F5344CB8AC3E}">
        <p14:creationId xmlns:p14="http://schemas.microsoft.com/office/powerpoint/2010/main" val="412445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73C0C8-7A04-19E7-96E8-49E58F675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+mn-lt"/>
              </a:rPr>
              <a:t>Прилози: </a:t>
            </a:r>
          </a:p>
          <a:p>
            <a:r>
              <a:rPr lang="ru-RU" sz="2400" dirty="0">
                <a:latin typeface="+mn-lt"/>
              </a:rPr>
              <a:t>- први и последњи </a:t>
            </a:r>
            <a:r>
              <a:rPr lang="ru-RU" sz="2400" u="sng" dirty="0">
                <a:latin typeface="+mn-lt"/>
              </a:rPr>
              <a:t>извод</a:t>
            </a:r>
            <a:r>
              <a:rPr lang="ru-RU" sz="2400" dirty="0">
                <a:latin typeface="+mn-lt"/>
              </a:rPr>
              <a:t> банака кварталног периода, </a:t>
            </a:r>
            <a:r>
              <a:rPr lang="ru-RU" sz="2400" u="sng" dirty="0">
                <a:latin typeface="+mn-lt"/>
              </a:rPr>
              <a:t>адвокатски извештај</a:t>
            </a:r>
            <a:r>
              <a:rPr lang="ru-RU" sz="2400" dirty="0">
                <a:latin typeface="+mn-lt"/>
              </a:rPr>
              <a:t>, </a:t>
            </a:r>
            <a:r>
              <a:rPr lang="ru-RU" sz="2400" u="sng" dirty="0">
                <a:latin typeface="+mn-lt"/>
              </a:rPr>
              <a:t>остала документа</a:t>
            </a:r>
            <a:r>
              <a:rPr lang="ru-RU" sz="2400" dirty="0">
                <a:latin typeface="+mn-lt"/>
              </a:rPr>
              <a:t> настала у извештајном периоду.</a:t>
            </a:r>
          </a:p>
          <a:p>
            <a:r>
              <a:rPr lang="ru-RU" sz="2400" dirty="0">
                <a:latin typeface="+mn-lt"/>
              </a:rPr>
              <a:t>Осим тога, уведена је </a:t>
            </a:r>
            <a:r>
              <a:rPr lang="ru-RU" sz="2400" u="sng" dirty="0">
                <a:latin typeface="+mn-lt"/>
              </a:rPr>
              <a:t>обавеза обавештавања о оствареним активностима</a:t>
            </a:r>
            <a:r>
              <a:rPr lang="ru-RU" sz="2400" dirty="0">
                <a:latin typeface="+mn-lt"/>
              </a:rPr>
              <a:t>:</a:t>
            </a:r>
          </a:p>
          <a:p>
            <a:r>
              <a:rPr lang="ru-RU" sz="2400" dirty="0">
                <a:latin typeface="+mn-lt"/>
              </a:rPr>
              <a:t>1)	Редовне активности у извештајном периоду</a:t>
            </a:r>
          </a:p>
          <a:p>
            <a:r>
              <a:rPr lang="ru-RU" sz="2400" dirty="0">
                <a:latin typeface="+mn-lt"/>
              </a:rPr>
              <a:t>2)	Активности на уновчењу имовине</a:t>
            </a:r>
          </a:p>
          <a:p>
            <a:r>
              <a:rPr lang="ru-RU" sz="2400" dirty="0">
                <a:latin typeface="+mn-lt"/>
              </a:rPr>
              <a:t>3)	Активности у вези са намирењем поверилаца </a:t>
            </a:r>
          </a:p>
          <a:p>
            <a:r>
              <a:rPr lang="ru-RU" sz="2400" dirty="0">
                <a:latin typeface="+mn-lt"/>
              </a:rPr>
              <a:t>4)	Промене вредности имовине</a:t>
            </a:r>
          </a:p>
          <a:p>
            <a:r>
              <a:rPr lang="ru-RU" sz="2400" dirty="0">
                <a:latin typeface="+mn-lt"/>
              </a:rPr>
              <a:t>5)	Спецификације накнаде трошкова стечајног управника</a:t>
            </a:r>
          </a:p>
          <a:p>
            <a:r>
              <a:rPr lang="ru-RU" sz="2400" dirty="0">
                <a:latin typeface="+mn-lt"/>
              </a:rPr>
              <a:t>6)	Остале активности.</a:t>
            </a:r>
          </a:p>
          <a:p>
            <a:endParaRPr lang="ru-RU" sz="2400" dirty="0">
              <a:latin typeface="+mn-lt"/>
            </a:endParaRPr>
          </a:p>
          <a:p>
            <a:endParaRPr lang="ru-RU" sz="24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F33A4-7FAA-6587-8BF2-B4B47F82AF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787840"/>
            <a:ext cx="10515599" cy="535531"/>
          </a:xfrm>
        </p:spPr>
        <p:txBody>
          <a:bodyPr/>
          <a:lstStyle/>
          <a:p>
            <a:r>
              <a:rPr lang="ru-RU" sz="3200" dirty="0">
                <a:latin typeface="+mn-lt"/>
              </a:rPr>
              <a:t>Редован тромесечни извештај</a:t>
            </a:r>
          </a:p>
        </p:txBody>
      </p:sp>
    </p:spTree>
    <p:extLst>
      <p:ext uri="{BB962C8B-B14F-4D97-AF65-F5344CB8AC3E}">
        <p14:creationId xmlns:p14="http://schemas.microsoft.com/office/powerpoint/2010/main" val="2353801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73C0C8-7A04-19E7-96E8-49E58F675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+mn-lt"/>
              </a:rPr>
              <a:t>Завршни рачун - </a:t>
            </a:r>
            <a:r>
              <a:rPr lang="ru-RU" sz="2400" u="sng" dirty="0">
                <a:latin typeface="+mn-lt"/>
              </a:rPr>
              <a:t>извештај прилива и одлива</a:t>
            </a:r>
          </a:p>
          <a:p>
            <a:r>
              <a:rPr lang="ru-RU" sz="2400" dirty="0">
                <a:latin typeface="+mn-lt"/>
              </a:rPr>
              <a:t>Пожељно је да стечајни управник </a:t>
            </a:r>
            <a:r>
              <a:rPr lang="ru-RU" sz="2400" u="sng" dirty="0">
                <a:latin typeface="+mn-lt"/>
              </a:rPr>
              <a:t>базу ЕРС држи уредном и попуњеном</a:t>
            </a:r>
          </a:p>
          <a:p>
            <a:r>
              <a:rPr lang="ru-RU" sz="2400" dirty="0">
                <a:latin typeface="+mn-lt"/>
              </a:rPr>
              <a:t>Завршни рачун обухвата: </a:t>
            </a:r>
          </a:p>
          <a:p>
            <a:pPr marL="342900" indent="-342900">
              <a:buFontTx/>
              <a:buChar char="-"/>
            </a:pPr>
            <a:r>
              <a:rPr lang="ru-RU" sz="2400" u="sng" dirty="0">
                <a:latin typeface="+mn-lt"/>
              </a:rPr>
              <a:t>спецификацију свих прилива и одлива</a:t>
            </a:r>
            <a:r>
              <a:rPr lang="ru-RU" sz="2400" dirty="0">
                <a:latin typeface="+mn-lt"/>
              </a:rPr>
              <a:t> насталих од дана отварања стечајног поступка, </a:t>
            </a:r>
          </a:p>
          <a:p>
            <a:pPr marL="342900" indent="-342900">
              <a:buFontTx/>
              <a:buChar char="-"/>
            </a:pPr>
            <a:r>
              <a:rPr lang="ru-RU" sz="2400" u="sng" dirty="0">
                <a:latin typeface="+mn-lt"/>
              </a:rPr>
              <a:t>резервацију</a:t>
            </a:r>
            <a:r>
              <a:rPr lang="ru-RU" sz="2400" dirty="0">
                <a:latin typeface="+mn-lt"/>
              </a:rPr>
              <a:t> средстава за трошкове стечајног поступка и обавезе стечајне масе за период до и након закључења стечајног поступка, </a:t>
            </a:r>
          </a:p>
          <a:p>
            <a:pPr marL="342900" indent="-342900">
              <a:buFontTx/>
              <a:buChar char="-"/>
            </a:pPr>
            <a:r>
              <a:rPr lang="ru-RU" sz="2400" u="sng" dirty="0">
                <a:latin typeface="+mn-lt"/>
              </a:rPr>
              <a:t>спецификацију преостале имовине</a:t>
            </a:r>
            <a:r>
              <a:rPr lang="ru-RU" sz="2400" dirty="0">
                <a:latin typeface="+mn-lt"/>
              </a:rPr>
              <a:t> стечајног дужника на дан израде завршног рачуна.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F33A4-7FAA-6587-8BF2-B4B47F82AF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787840"/>
            <a:ext cx="10515599" cy="535531"/>
          </a:xfrm>
        </p:spPr>
        <p:txBody>
          <a:bodyPr/>
          <a:lstStyle/>
          <a:p>
            <a:r>
              <a:rPr lang="ru-RU" sz="3200" dirty="0">
                <a:latin typeface="+mn-lt"/>
              </a:rPr>
              <a:t>Завршни рачун</a:t>
            </a:r>
          </a:p>
        </p:txBody>
      </p:sp>
    </p:spTree>
    <p:extLst>
      <p:ext uri="{BB962C8B-B14F-4D97-AF65-F5344CB8AC3E}">
        <p14:creationId xmlns:p14="http://schemas.microsoft.com/office/powerpoint/2010/main" val="2146900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73C0C8-7A04-19E7-96E8-49E58F675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+mn-lt"/>
              </a:rPr>
              <a:t>Медијација је описана чланом 115 Закона о стечају. </a:t>
            </a:r>
            <a:endParaRPr lang="en-US" sz="2400" dirty="0">
              <a:latin typeface="+mn-lt"/>
            </a:endParaRPr>
          </a:p>
          <a:p>
            <a:r>
              <a:rPr lang="ru-RU" sz="2400" dirty="0">
                <a:latin typeface="+mn-lt"/>
              </a:rPr>
              <a:t>Ангажовање медијатора </a:t>
            </a:r>
            <a:r>
              <a:rPr lang="ru-RU" sz="2400" u="sng" dirty="0">
                <a:latin typeface="+mn-lt"/>
              </a:rPr>
              <a:t>може помоћи</a:t>
            </a:r>
            <a:r>
              <a:rPr lang="ru-RU" sz="2400" dirty="0">
                <a:latin typeface="+mn-lt"/>
              </a:rPr>
              <a:t> странама да постигну споразум. </a:t>
            </a:r>
            <a:endParaRPr lang="en-US" sz="2400" dirty="0">
              <a:latin typeface="+mn-lt"/>
            </a:endParaRPr>
          </a:p>
          <a:p>
            <a:r>
              <a:rPr lang="ru-RU" sz="2400" dirty="0">
                <a:latin typeface="+mn-lt"/>
              </a:rPr>
              <a:t>Такође, могу се организовати преговори између страна како би се постигао компромис. </a:t>
            </a:r>
            <a:endParaRPr lang="en-US" sz="2400" dirty="0">
              <a:latin typeface="+mn-lt"/>
            </a:endParaRPr>
          </a:p>
          <a:p>
            <a:r>
              <a:rPr lang="sr-Cyrl-RS" sz="2400" dirty="0">
                <a:latin typeface="+mn-lt"/>
              </a:rPr>
              <a:t>Б</a:t>
            </a:r>
            <a:r>
              <a:rPr lang="ru-RU" sz="2400" dirty="0">
                <a:latin typeface="+mn-lt"/>
              </a:rPr>
              <a:t>итно: 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+mn-lt"/>
              </a:rPr>
              <a:t>дефинисати </a:t>
            </a:r>
            <a:r>
              <a:rPr lang="ru-RU" sz="2400" u="sng" dirty="0">
                <a:latin typeface="+mn-lt"/>
              </a:rPr>
              <a:t>јасне циљеве</a:t>
            </a:r>
            <a:r>
              <a:rPr lang="ru-RU" sz="2400" dirty="0">
                <a:latin typeface="+mn-lt"/>
              </a:rPr>
              <a:t> и услове који би задовољили све заинтересоване стране. 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+mn-lt"/>
              </a:rPr>
              <a:t>проналажење </a:t>
            </a:r>
            <a:r>
              <a:rPr lang="ru-RU" sz="2400" u="sng" dirty="0">
                <a:latin typeface="+mn-lt"/>
              </a:rPr>
              <a:t>заједничких интереса</a:t>
            </a:r>
            <a:r>
              <a:rPr lang="ru-RU" sz="2400" dirty="0">
                <a:latin typeface="+mn-lt"/>
              </a:rPr>
              <a:t> који би могли послужити као основа за компромис.</a:t>
            </a:r>
          </a:p>
          <a:p>
            <a:endParaRPr lang="en-US" sz="24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F33A4-7FAA-6587-8BF2-B4B47F82AF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787840"/>
            <a:ext cx="10515599" cy="535531"/>
          </a:xfrm>
        </p:spPr>
        <p:txBody>
          <a:bodyPr/>
          <a:lstStyle/>
          <a:p>
            <a:r>
              <a:rPr lang="sr-Cyrl-RS" sz="3200" dirty="0">
                <a:latin typeface="+mn-lt"/>
              </a:rPr>
              <a:t>Медијација и преговори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9455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73C0C8-7A04-19E7-96E8-49E58F675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1589"/>
            <a:ext cx="10515600" cy="4926156"/>
          </a:xfrm>
        </p:spPr>
        <p:txBody>
          <a:bodyPr/>
          <a:lstStyle/>
          <a:p>
            <a:r>
              <a:rPr lang="ru-RU" sz="2400" dirty="0">
                <a:latin typeface="+mn-lt"/>
              </a:rPr>
              <a:t>Подразумева и завршни извештај који чини прилог који би требало да садржи:</a:t>
            </a:r>
          </a:p>
          <a:p>
            <a:r>
              <a:rPr lang="ru-RU" sz="2400" dirty="0">
                <a:latin typeface="+mn-lt"/>
              </a:rPr>
              <a:t>1)детаљан </a:t>
            </a:r>
            <a:r>
              <a:rPr lang="ru-RU" sz="2400" u="sng" dirty="0">
                <a:latin typeface="+mn-lt"/>
              </a:rPr>
              <a:t>опис прилива </a:t>
            </a:r>
            <a:r>
              <a:rPr lang="ru-RU" sz="2400" dirty="0">
                <a:latin typeface="+mn-lt"/>
              </a:rPr>
              <a:t>остварених у току стечаја;</a:t>
            </a:r>
          </a:p>
          <a:p>
            <a:r>
              <a:rPr lang="ru-RU" sz="2400" dirty="0">
                <a:latin typeface="+mn-lt"/>
              </a:rPr>
              <a:t>2)податке о </a:t>
            </a:r>
            <a:r>
              <a:rPr lang="ru-RU" sz="2400" u="sng" dirty="0">
                <a:latin typeface="+mn-lt"/>
              </a:rPr>
              <a:t>испитним рочиштима</a:t>
            </a:r>
            <a:r>
              <a:rPr lang="ru-RU" sz="2400" dirty="0">
                <a:latin typeface="+mn-lt"/>
              </a:rPr>
              <a:t> и </a:t>
            </a:r>
            <a:r>
              <a:rPr lang="ru-RU" sz="2400" u="sng" dirty="0">
                <a:latin typeface="+mn-lt"/>
              </a:rPr>
              <a:t>износе утврђених потраживања</a:t>
            </a:r>
            <a:r>
              <a:rPr lang="ru-RU" sz="2400" dirty="0">
                <a:latin typeface="+mn-lt"/>
              </a:rPr>
              <a:t> по исплатним редовима;</a:t>
            </a:r>
          </a:p>
          <a:p>
            <a:r>
              <a:rPr lang="ru-RU" sz="2400" dirty="0">
                <a:latin typeface="+mn-lt"/>
              </a:rPr>
              <a:t>3)детаљан </a:t>
            </a:r>
            <a:r>
              <a:rPr lang="ru-RU" sz="2400" u="sng" dirty="0">
                <a:latin typeface="+mn-lt"/>
              </a:rPr>
              <a:t>опис одлива</a:t>
            </a:r>
            <a:r>
              <a:rPr lang="ru-RU" sz="2400" dirty="0">
                <a:latin typeface="+mn-lt"/>
              </a:rPr>
              <a:t> насталих у стечајном поступку;</a:t>
            </a:r>
          </a:p>
          <a:p>
            <a:r>
              <a:rPr lang="ru-RU" sz="2400" dirty="0">
                <a:latin typeface="+mn-lt"/>
              </a:rPr>
              <a:t>4)обрачун </a:t>
            </a:r>
            <a:r>
              <a:rPr lang="ru-RU" sz="2400" u="sng" dirty="0">
                <a:latin typeface="+mn-lt"/>
              </a:rPr>
              <a:t>коначне награде</a:t>
            </a:r>
            <a:r>
              <a:rPr lang="ru-RU" sz="2400" dirty="0">
                <a:latin typeface="+mn-lt"/>
              </a:rPr>
              <a:t> за рад стечајног управника;</a:t>
            </a:r>
          </a:p>
          <a:p>
            <a:r>
              <a:rPr lang="ru-RU" sz="2400" dirty="0">
                <a:latin typeface="+mn-lt"/>
              </a:rPr>
              <a:t>5)износе </a:t>
            </a:r>
            <a:r>
              <a:rPr lang="ru-RU" sz="2400" u="sng" dirty="0">
                <a:latin typeface="+mn-lt"/>
              </a:rPr>
              <a:t>резервисаних средстава</a:t>
            </a:r>
            <a:r>
              <a:rPr lang="ru-RU" sz="2400" dirty="0">
                <a:latin typeface="+mn-lt"/>
              </a:rPr>
              <a:t> са предвиђеним </a:t>
            </a:r>
            <a:r>
              <a:rPr lang="ru-RU" sz="2400" u="sng" dirty="0">
                <a:latin typeface="+mn-lt"/>
              </a:rPr>
              <a:t>условима за њихову исплату</a:t>
            </a:r>
            <a:r>
              <a:rPr lang="ru-RU" sz="2400" dirty="0">
                <a:latin typeface="+mn-lt"/>
              </a:rPr>
              <a:t>;</a:t>
            </a:r>
          </a:p>
          <a:p>
            <a:r>
              <a:rPr lang="ru-RU" sz="2400" dirty="0">
                <a:latin typeface="+mn-lt"/>
              </a:rPr>
              <a:t>6)информацију о предузетим, односно планираним </a:t>
            </a:r>
            <a:r>
              <a:rPr lang="ru-RU" sz="2400" u="sng" dirty="0">
                <a:latin typeface="+mn-lt"/>
              </a:rPr>
              <a:t>активностима и трошковима</a:t>
            </a:r>
            <a:r>
              <a:rPr lang="ru-RU" sz="2400" dirty="0">
                <a:latin typeface="+mn-lt"/>
              </a:rPr>
              <a:t>;</a:t>
            </a:r>
          </a:p>
          <a:p>
            <a:r>
              <a:rPr lang="ru-RU" sz="2400" dirty="0">
                <a:latin typeface="+mn-lt"/>
              </a:rPr>
              <a:t>7)детаљан </a:t>
            </a:r>
            <a:r>
              <a:rPr lang="ru-RU" sz="2400" u="sng" dirty="0">
                <a:latin typeface="+mn-lt"/>
              </a:rPr>
              <a:t>опис преостале имовине </a:t>
            </a:r>
            <a:r>
              <a:rPr lang="ru-RU" sz="2400" dirty="0">
                <a:latin typeface="+mn-lt"/>
              </a:rPr>
              <a:t>стечајног дужника на дан израде завршног рачуна стечајног дужника и </a:t>
            </a:r>
            <a:r>
              <a:rPr lang="ru-RU" sz="2400" u="sng" dirty="0">
                <a:latin typeface="+mn-lt"/>
              </a:rPr>
              <a:t>спорова у току</a:t>
            </a:r>
            <a:r>
              <a:rPr lang="ru-RU" sz="2400" dirty="0">
                <a:latin typeface="+mn-lt"/>
              </a:rPr>
              <a:t>.</a:t>
            </a:r>
          </a:p>
          <a:p>
            <a:endParaRPr lang="ru-RU" sz="24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F33A4-7FAA-6587-8BF2-B4B47F82AF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787840"/>
            <a:ext cx="10515599" cy="535531"/>
          </a:xfrm>
        </p:spPr>
        <p:txBody>
          <a:bodyPr/>
          <a:lstStyle/>
          <a:p>
            <a:r>
              <a:rPr lang="ru-RU" sz="3200" dirty="0">
                <a:latin typeface="+mn-lt"/>
              </a:rPr>
              <a:t>Завршни рачун</a:t>
            </a:r>
          </a:p>
        </p:txBody>
      </p:sp>
    </p:spTree>
    <p:extLst>
      <p:ext uri="{BB962C8B-B14F-4D97-AF65-F5344CB8AC3E}">
        <p14:creationId xmlns:p14="http://schemas.microsoft.com/office/powerpoint/2010/main" val="1501717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B279AA-CF1C-FBA7-FFA5-B40FE21E9C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47"/>
          <a:stretch/>
        </p:blipFill>
        <p:spPr>
          <a:xfrm>
            <a:off x="0" y="5633544"/>
            <a:ext cx="12192000" cy="12244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042D08-F0F2-2263-B519-B0A7195E03E1}"/>
              </a:ext>
            </a:extLst>
          </p:cNvPr>
          <p:cNvSpPr txBox="1"/>
          <p:nvPr/>
        </p:nvSpPr>
        <p:spPr>
          <a:xfrm>
            <a:off x="725214" y="1397876"/>
            <a:ext cx="6053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Cyrl-RS" sz="32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УПРАВЉАЊЕ ТРОШКОВИМА</a:t>
            </a:r>
            <a:endParaRPr lang="en-GB" sz="3200" b="1" i="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r-Cyrl-RS" sz="3200" b="1" dirty="0">
              <a:solidFill>
                <a:schemeClr val="bg1"/>
              </a:solidFill>
              <a:ea typeface="Verdana" panose="020B0604030504040204" pitchFamily="34" charset="0"/>
            </a:endParaRPr>
          </a:p>
          <a:p>
            <a:pPr algn="l"/>
            <a:endParaRPr lang="en-GB" sz="3200" b="1" i="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85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73C0C8-7A04-19E7-96E8-49E58F675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+mn-lt"/>
              </a:rPr>
              <a:t>Прво планирање трошкова </a:t>
            </a:r>
            <a:r>
              <a:rPr lang="ru-RU" sz="2400" u="sng" dirty="0">
                <a:latin typeface="+mn-lt"/>
              </a:rPr>
              <a:t>приликом израде првог извештаја </a:t>
            </a:r>
            <a:r>
              <a:rPr lang="ru-RU" sz="2400" dirty="0">
                <a:latin typeface="+mn-lt"/>
              </a:rPr>
              <a:t>(ЕФИ). </a:t>
            </a:r>
          </a:p>
          <a:p>
            <a:r>
              <a:rPr lang="ru-RU" sz="2400" dirty="0">
                <a:latin typeface="+mn-lt"/>
              </a:rPr>
              <a:t>На основу ЕФИ извештаја, доноси се одлука да ли су трошкови већи од имовине дужника у ком случају се стечајни поступак закључује осим ако неки од поверилаца (или сам стечајни дужник) поднесу захтев да се поступак настави и положе износ средстава који ће покрити трошкове.</a:t>
            </a:r>
          </a:p>
          <a:p>
            <a:r>
              <a:rPr lang="ru-RU" sz="2400" dirty="0">
                <a:latin typeface="+mn-lt"/>
              </a:rPr>
              <a:t>Планирање трошкова стечајног поступка је кључни део припреме за стечај и може значајно утицати на ефикасност и исход процеса. Уосталом то је и задатак стечајног управника како би одредио да ли има довољно средстава за вођење стечајног поступка. </a:t>
            </a:r>
          </a:p>
          <a:p>
            <a:endParaRPr lang="ru-RU" sz="24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F33A4-7FAA-6587-8BF2-B4B47F82AF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787840"/>
            <a:ext cx="10515599" cy="535531"/>
          </a:xfrm>
        </p:spPr>
        <p:txBody>
          <a:bodyPr/>
          <a:lstStyle/>
          <a:p>
            <a:r>
              <a:rPr lang="ru-RU" sz="3200" dirty="0">
                <a:latin typeface="+mn-lt"/>
              </a:rPr>
              <a:t>Планирање трошкова</a:t>
            </a:r>
          </a:p>
        </p:txBody>
      </p:sp>
    </p:spTree>
    <p:extLst>
      <p:ext uri="{BB962C8B-B14F-4D97-AF65-F5344CB8AC3E}">
        <p14:creationId xmlns:p14="http://schemas.microsoft.com/office/powerpoint/2010/main" val="904127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73C0C8-7A04-19E7-96E8-49E58F675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+mn-lt"/>
              </a:rPr>
              <a:t>Постоје неколико могућности које стечајни управник има када установи пре или касније да неће имати средстава за спровођење поступка:</a:t>
            </a:r>
          </a:p>
          <a:p>
            <a:r>
              <a:rPr lang="ru-RU" sz="2400" dirty="0">
                <a:latin typeface="+mn-lt"/>
              </a:rPr>
              <a:t>1)Стечајни управник може тражити да </a:t>
            </a:r>
            <a:r>
              <a:rPr lang="ru-RU" sz="2400" u="sng" dirty="0">
                <a:latin typeface="+mn-lt"/>
              </a:rPr>
              <a:t>стечајни судија наложи </a:t>
            </a:r>
            <a:r>
              <a:rPr lang="ru-RU" sz="2400" dirty="0">
                <a:latin typeface="+mn-lt"/>
              </a:rPr>
              <a:t>предлагачима стечаја, разлучним и заложним повериоцима или одбору поверилаца да уплате додатни </a:t>
            </a:r>
            <a:r>
              <a:rPr lang="ru-RU" sz="2400" u="sng" dirty="0">
                <a:latin typeface="+mn-lt"/>
              </a:rPr>
              <a:t>предујам за покриће неопходних трошкова </a:t>
            </a:r>
            <a:r>
              <a:rPr lang="ru-RU" sz="2400" dirty="0">
                <a:latin typeface="+mn-lt"/>
              </a:rPr>
              <a:t>стечајног поступка; или</a:t>
            </a:r>
          </a:p>
          <a:p>
            <a:r>
              <a:rPr lang="ru-RU" sz="2400" dirty="0">
                <a:latin typeface="+mn-lt"/>
              </a:rPr>
              <a:t>2)Стечајни управник може узети </a:t>
            </a:r>
            <a:r>
              <a:rPr lang="ru-RU" sz="2400" u="sng" dirty="0">
                <a:latin typeface="+mn-lt"/>
              </a:rPr>
              <a:t>кредит или зајам</a:t>
            </a:r>
            <a:r>
              <a:rPr lang="ru-RU" sz="2400" dirty="0">
                <a:latin typeface="+mn-lt"/>
              </a:rPr>
              <a:t>, без обезбеђења или уз обезбеђење на имовини која чини стечајну масу. Овакву врсту радње стечајни управник предузима уз обавештавање стечајног судије и уз добијање сагласности одбора поверилаца.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F33A4-7FAA-6587-8BF2-B4B47F82AF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787840"/>
            <a:ext cx="10515599" cy="535531"/>
          </a:xfrm>
        </p:spPr>
        <p:txBody>
          <a:bodyPr/>
          <a:lstStyle/>
          <a:p>
            <a:r>
              <a:rPr lang="ru-RU" sz="3200" dirty="0">
                <a:latin typeface="+mn-lt"/>
              </a:rPr>
              <a:t>Планирање трошкова</a:t>
            </a:r>
          </a:p>
        </p:txBody>
      </p:sp>
    </p:spTree>
    <p:extLst>
      <p:ext uri="{BB962C8B-B14F-4D97-AF65-F5344CB8AC3E}">
        <p14:creationId xmlns:p14="http://schemas.microsoft.com/office/powerpoint/2010/main" val="1417448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73C0C8-7A04-19E7-96E8-49E58F675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+mn-lt"/>
              </a:rPr>
              <a:t>Трошкови стечаја могу бити знатни и укључују различите ставке, од правних и судских трошкова до трошкова управљања и продаје имовине. </a:t>
            </a:r>
          </a:p>
          <a:p>
            <a:r>
              <a:rPr lang="ru-RU" sz="2400" dirty="0">
                <a:latin typeface="+mn-lt"/>
              </a:rPr>
              <a:t>1)	Правни трошкови</a:t>
            </a:r>
          </a:p>
          <a:p>
            <a:r>
              <a:rPr lang="ru-RU" sz="2400" dirty="0">
                <a:latin typeface="+mn-lt"/>
              </a:rPr>
              <a:t>Ово укључује трошкове </a:t>
            </a:r>
            <a:r>
              <a:rPr lang="ru-RU" sz="2400" u="sng" dirty="0">
                <a:latin typeface="+mn-lt"/>
              </a:rPr>
              <a:t>ангажовања адвоката</a:t>
            </a:r>
            <a:r>
              <a:rPr lang="ru-RU" sz="2400" dirty="0">
                <a:latin typeface="+mn-lt"/>
              </a:rPr>
              <a:t> специјализованих за поједине правне области, који могу саветовати стечајног управника кроз цео процес. Обухватају </a:t>
            </a:r>
            <a:r>
              <a:rPr lang="ru-RU" sz="2400" u="sng" dirty="0">
                <a:latin typeface="+mn-lt"/>
              </a:rPr>
              <a:t>адвокатске трошкове</a:t>
            </a:r>
            <a:r>
              <a:rPr lang="ru-RU" sz="2400" dirty="0">
                <a:latin typeface="+mn-lt"/>
              </a:rPr>
              <a:t> за вођење парница као и </a:t>
            </a:r>
            <a:r>
              <a:rPr lang="ru-RU" sz="2400" u="sng" dirty="0">
                <a:latin typeface="+mn-lt"/>
              </a:rPr>
              <a:t>трошкове проналажења имовине</a:t>
            </a:r>
            <a:r>
              <a:rPr lang="ru-RU" sz="2400" dirty="0">
                <a:latin typeface="+mn-lt"/>
              </a:rPr>
              <a:t> стечајног дужника. </a:t>
            </a:r>
          </a:p>
          <a:p>
            <a:r>
              <a:rPr lang="ru-RU" sz="2400" dirty="0">
                <a:latin typeface="+mn-lt"/>
              </a:rPr>
              <a:t>Стечајни управник да препозна када треба да </a:t>
            </a:r>
            <a:r>
              <a:rPr lang="ru-RU" sz="2400" u="sng" dirty="0">
                <a:latin typeface="+mn-lt"/>
              </a:rPr>
              <a:t>делегира</a:t>
            </a:r>
            <a:r>
              <a:rPr lang="ru-RU" sz="2400" dirty="0">
                <a:latin typeface="+mn-lt"/>
              </a:rPr>
              <a:t> поједине послове</a:t>
            </a:r>
          </a:p>
          <a:p>
            <a:r>
              <a:rPr lang="ru-RU" sz="2400" dirty="0">
                <a:latin typeface="+mn-lt"/>
              </a:rPr>
              <a:t>Углавном, до отварања поступка стечаја већ су наплаћена потраживања која је било могуће наплатити без већих трошкова. Остају потраживања која се морају наплаћивати у судском и извршном поступку. </a:t>
            </a:r>
          </a:p>
          <a:p>
            <a:endParaRPr lang="ru-RU" sz="24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F33A4-7FAA-6587-8BF2-B4B47F82AF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787840"/>
            <a:ext cx="10515599" cy="535531"/>
          </a:xfrm>
        </p:spPr>
        <p:txBody>
          <a:bodyPr/>
          <a:lstStyle/>
          <a:p>
            <a:r>
              <a:rPr lang="ru-RU" sz="3200" dirty="0">
                <a:latin typeface="+mn-lt"/>
              </a:rPr>
              <a:t>Врсте трошкова</a:t>
            </a:r>
          </a:p>
        </p:txBody>
      </p:sp>
    </p:spTree>
    <p:extLst>
      <p:ext uri="{BB962C8B-B14F-4D97-AF65-F5344CB8AC3E}">
        <p14:creationId xmlns:p14="http://schemas.microsoft.com/office/powerpoint/2010/main" val="1438217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73C0C8-7A04-19E7-96E8-49E58F675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64339"/>
          </a:xfrm>
        </p:spPr>
        <p:txBody>
          <a:bodyPr/>
          <a:lstStyle/>
          <a:p>
            <a:r>
              <a:rPr lang="ru-RU" sz="2400" dirty="0">
                <a:latin typeface="+mn-lt"/>
              </a:rPr>
              <a:t>2)	Трошкови стечајног управника (накнада трошкова и награда за рад)</a:t>
            </a:r>
          </a:p>
          <a:p>
            <a:r>
              <a:rPr lang="ru-RU" sz="2400" dirty="0">
                <a:latin typeface="+mn-lt"/>
              </a:rPr>
              <a:t>Стечајни управник са рачуна стечајног дужника може исплаћивати само или ништа друго осим </a:t>
            </a:r>
            <a:r>
              <a:rPr lang="ru-RU" sz="2400" u="sng" dirty="0">
                <a:latin typeface="+mn-lt"/>
              </a:rPr>
              <a:t>награде</a:t>
            </a:r>
            <a:r>
              <a:rPr lang="ru-RU" sz="2400" dirty="0">
                <a:latin typeface="+mn-lt"/>
              </a:rPr>
              <a:t> и </a:t>
            </a:r>
            <a:r>
              <a:rPr lang="ru-RU" sz="2400" u="sng" dirty="0">
                <a:latin typeface="+mn-lt"/>
              </a:rPr>
              <a:t>накнаде</a:t>
            </a:r>
            <a:r>
              <a:rPr lang="ru-RU" sz="2400" dirty="0">
                <a:latin typeface="+mn-lt"/>
              </a:rPr>
              <a:t>. </a:t>
            </a:r>
          </a:p>
          <a:p>
            <a:r>
              <a:rPr lang="ru-RU" sz="2400" dirty="0">
                <a:latin typeface="+mn-lt"/>
              </a:rPr>
              <a:t>У складу са Правилником о основама и мерилима за одређивање награде за рад и накнаде трошкова стечајних управника, стечајни управник има право на накнаду стварних трошкова који су директно везани за конкретан поступак стечаја, и то: </a:t>
            </a:r>
          </a:p>
          <a:p>
            <a:r>
              <a:rPr lang="ru-RU" sz="2400" dirty="0">
                <a:latin typeface="+mn-lt"/>
              </a:rPr>
              <a:t>а.	путних трошкова, </a:t>
            </a:r>
          </a:p>
          <a:p>
            <a:r>
              <a:rPr lang="ru-RU" sz="2400" dirty="0">
                <a:latin typeface="+mn-lt"/>
              </a:rPr>
              <a:t>б.	трошкова телефонских рачуна, </a:t>
            </a:r>
          </a:p>
          <a:p>
            <a:r>
              <a:rPr lang="ru-RU" sz="2400" dirty="0">
                <a:latin typeface="+mn-lt"/>
              </a:rPr>
              <a:t>в.	трошкова канцеларијског материјала и </a:t>
            </a:r>
          </a:p>
          <a:p>
            <a:r>
              <a:rPr lang="ru-RU" sz="2400" dirty="0">
                <a:latin typeface="+mn-lt"/>
              </a:rPr>
              <a:t>г.	трошкова на име ангажовања стручних лица од стране стечајног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F33A4-7FAA-6587-8BF2-B4B47F82AF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787840"/>
            <a:ext cx="10515599" cy="535531"/>
          </a:xfrm>
        </p:spPr>
        <p:txBody>
          <a:bodyPr/>
          <a:lstStyle/>
          <a:p>
            <a:r>
              <a:rPr lang="ru-RU" sz="3200" dirty="0">
                <a:latin typeface="+mn-lt"/>
              </a:rPr>
              <a:t>Врсте трошкова</a:t>
            </a:r>
          </a:p>
        </p:txBody>
      </p:sp>
    </p:spTree>
    <p:extLst>
      <p:ext uri="{BB962C8B-B14F-4D97-AF65-F5344CB8AC3E}">
        <p14:creationId xmlns:p14="http://schemas.microsoft.com/office/powerpoint/2010/main" val="2886658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73C0C8-7A04-19E7-96E8-49E58F675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+mn-lt"/>
              </a:rPr>
              <a:t>2)	Трошкови стечајног управника (накнада трошкова и награда за рад)</a:t>
            </a:r>
          </a:p>
          <a:p>
            <a:r>
              <a:rPr lang="ru-RU" sz="2400" dirty="0">
                <a:latin typeface="+mn-lt"/>
              </a:rPr>
              <a:t>Стечајни управник у обавези да </a:t>
            </a:r>
            <a:r>
              <a:rPr lang="ru-RU" sz="2400" u="sng" dirty="0">
                <a:latin typeface="+mn-lt"/>
              </a:rPr>
              <a:t>изда рачун стечајном дужнику</a:t>
            </a:r>
            <a:r>
              <a:rPr lang="ru-RU" sz="2400" dirty="0">
                <a:latin typeface="+mn-lt"/>
              </a:rPr>
              <a:t> за настале трошкове накнаде. Пожељно да се приложи и спецификација (наводи се и у прилогу тромесечног извештаја).</a:t>
            </a:r>
          </a:p>
          <a:p>
            <a:r>
              <a:rPr lang="ru-RU" sz="2400" dirty="0">
                <a:latin typeface="+mn-lt"/>
              </a:rPr>
              <a:t>Стечајни управници планирају и своју награду код планирања трошкова.</a:t>
            </a:r>
          </a:p>
          <a:p>
            <a:r>
              <a:rPr lang="ru-RU" sz="2400" dirty="0">
                <a:latin typeface="+mn-lt"/>
              </a:rPr>
              <a:t>Према Закону о стечају стечајни судија одређује износ прелиминарне и коначне награде стечајног управника. Коначну висину награде и накнаде трошкова одређује стечајни судија у време закључења стечајног поступка у складу са наведеним Правилником. </a:t>
            </a:r>
          </a:p>
          <a:p>
            <a:r>
              <a:rPr lang="ru-RU" sz="2400" dirty="0">
                <a:latin typeface="+mn-lt"/>
              </a:rPr>
              <a:t>О висини прелиминарне награде мора </a:t>
            </a:r>
            <a:r>
              <a:rPr lang="ru-RU" sz="2400" u="sng" dirty="0">
                <a:latin typeface="+mn-lt"/>
              </a:rPr>
              <a:t>водити рачуна стечајни управник</a:t>
            </a:r>
            <a:r>
              <a:rPr lang="ru-RU" sz="2400" dirty="0">
                <a:latin typeface="+mn-lt"/>
              </a:rPr>
              <a:t> као и </a:t>
            </a:r>
            <a:r>
              <a:rPr lang="ru-RU" sz="2400" u="sng" dirty="0">
                <a:latin typeface="+mn-lt"/>
              </a:rPr>
              <a:t>стечајни судија</a:t>
            </a:r>
            <a:r>
              <a:rPr lang="ru-RU" sz="2400" dirty="0">
                <a:latin typeface="+mn-lt"/>
              </a:rPr>
              <a:t>. </a:t>
            </a:r>
          </a:p>
          <a:p>
            <a:endParaRPr lang="ru-RU" sz="24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F33A4-7FAA-6587-8BF2-B4B47F82AF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787840"/>
            <a:ext cx="10515599" cy="535531"/>
          </a:xfrm>
        </p:spPr>
        <p:txBody>
          <a:bodyPr/>
          <a:lstStyle/>
          <a:p>
            <a:r>
              <a:rPr lang="ru-RU" sz="3200" dirty="0">
                <a:latin typeface="+mn-lt"/>
              </a:rPr>
              <a:t>Врсте трошкова</a:t>
            </a:r>
          </a:p>
        </p:txBody>
      </p:sp>
    </p:spTree>
    <p:extLst>
      <p:ext uri="{BB962C8B-B14F-4D97-AF65-F5344CB8AC3E}">
        <p14:creationId xmlns:p14="http://schemas.microsoft.com/office/powerpoint/2010/main" val="3869179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73C0C8-7A04-19E7-96E8-49E58F675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+mn-lt"/>
              </a:rPr>
              <a:t>3)	Предујам и судски трошкови</a:t>
            </a:r>
          </a:p>
          <a:p>
            <a:r>
              <a:rPr lang="ru-RU" sz="2400" dirty="0">
                <a:latin typeface="+mn-lt"/>
              </a:rPr>
              <a:t>Предујам плаћа поверилац који је покренуо стечајни поступак и очекује да приоритетно прими свој новац назад. </a:t>
            </a:r>
          </a:p>
          <a:p>
            <a:r>
              <a:rPr lang="ru-RU" sz="2400" dirty="0">
                <a:latin typeface="+mn-lt"/>
              </a:rPr>
              <a:t>Судски трошкови укључују разне судске таксе, таксе везане за парнице и остале судске поступке, трошкове објављивања у службеним гласницима и сл.</a:t>
            </a:r>
          </a:p>
          <a:p>
            <a:r>
              <a:rPr lang="ru-RU" sz="2400" dirty="0">
                <a:latin typeface="+mn-lt"/>
              </a:rPr>
              <a:t>Судски трошкови у појединим случајевима могу бити велики. То је нарочито изражено у парницама које дуго трају, које захтевају више рочишта и вештачења.</a:t>
            </a:r>
          </a:p>
          <a:p>
            <a:endParaRPr lang="ru-RU" sz="24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F33A4-7FAA-6587-8BF2-B4B47F82AF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787840"/>
            <a:ext cx="10515599" cy="535531"/>
          </a:xfrm>
        </p:spPr>
        <p:txBody>
          <a:bodyPr/>
          <a:lstStyle/>
          <a:p>
            <a:r>
              <a:rPr lang="ru-RU" sz="3200" dirty="0">
                <a:latin typeface="+mn-lt"/>
              </a:rPr>
              <a:t>Врсте трошкова</a:t>
            </a:r>
          </a:p>
        </p:txBody>
      </p:sp>
    </p:spTree>
    <p:extLst>
      <p:ext uri="{BB962C8B-B14F-4D97-AF65-F5344CB8AC3E}">
        <p14:creationId xmlns:p14="http://schemas.microsoft.com/office/powerpoint/2010/main" val="2142672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73C0C8-7A04-19E7-96E8-49E58F675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+mn-lt"/>
              </a:rPr>
              <a:t>4)	Трошкови процене, обезбеђења и продаје имовине</a:t>
            </a:r>
          </a:p>
          <a:p>
            <a:r>
              <a:rPr lang="ru-RU" sz="2400" dirty="0">
                <a:latin typeface="+mn-lt"/>
              </a:rPr>
              <a:t>Трошкови обезбеђења могу бити </a:t>
            </a:r>
            <a:r>
              <a:rPr lang="ru-RU" sz="2400" u="sng" dirty="0">
                <a:latin typeface="+mn-lt"/>
              </a:rPr>
              <a:t>посебно високи</a:t>
            </a:r>
            <a:r>
              <a:rPr lang="ru-RU" sz="2400" dirty="0">
                <a:latin typeface="+mn-lt"/>
              </a:rPr>
              <a:t> ако се ради о физичком обезбеђењу. </a:t>
            </a:r>
          </a:p>
          <a:p>
            <a:r>
              <a:rPr lang="ru-RU" sz="2400" dirty="0">
                <a:latin typeface="+mn-lt"/>
              </a:rPr>
              <a:t>У појединим случајевима ови трошкови могу бити велики да економски није рационално ангажовати физичко обезбеђење. У такви ситуацијама можемо размотрити више </a:t>
            </a:r>
            <a:r>
              <a:rPr lang="ru-RU" sz="2400" u="sng" dirty="0">
                <a:latin typeface="+mn-lt"/>
              </a:rPr>
              <a:t>модалитета обезбеђења</a:t>
            </a:r>
            <a:r>
              <a:rPr lang="ru-RU" sz="2400" dirty="0">
                <a:latin typeface="+mn-lt"/>
              </a:rPr>
              <a:t> (видео надзор, алармни систем,...и др.).</a:t>
            </a:r>
          </a:p>
          <a:p>
            <a:r>
              <a:rPr lang="ru-RU" sz="2400" dirty="0">
                <a:latin typeface="+mn-lt"/>
              </a:rPr>
              <a:t>Трошкови процене и продаје у већини случајева настају само једном у току стечаја.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F33A4-7FAA-6587-8BF2-B4B47F82AF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787840"/>
            <a:ext cx="10515599" cy="535531"/>
          </a:xfrm>
        </p:spPr>
        <p:txBody>
          <a:bodyPr/>
          <a:lstStyle/>
          <a:p>
            <a:r>
              <a:rPr lang="ru-RU" sz="3200" dirty="0">
                <a:latin typeface="+mn-lt"/>
              </a:rPr>
              <a:t>Врсте трошкова</a:t>
            </a:r>
          </a:p>
        </p:txBody>
      </p:sp>
    </p:spTree>
    <p:extLst>
      <p:ext uri="{BB962C8B-B14F-4D97-AF65-F5344CB8AC3E}">
        <p14:creationId xmlns:p14="http://schemas.microsoft.com/office/powerpoint/2010/main" val="534953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73C0C8-7A04-19E7-96E8-49E58F675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+mn-lt"/>
              </a:rPr>
              <a:t>5)	Обавезе по Тарифи Агенције за лиценцирање стечајних управника</a:t>
            </a:r>
          </a:p>
          <a:p>
            <a:r>
              <a:rPr lang="ru-RU" sz="2400" dirty="0">
                <a:latin typeface="+mn-lt"/>
              </a:rPr>
              <a:t>Стечајни дужници су обвезници плаћања тарифе Агенције по основу Тарифних бројева 5 и 6.</a:t>
            </a:r>
          </a:p>
          <a:p>
            <a:r>
              <a:rPr lang="ru-RU" sz="2400" dirty="0">
                <a:latin typeface="+mn-lt"/>
              </a:rPr>
              <a:t>Стечајни управник је дужан да планира ове трошкове а потом и плати у прописаном року у складу са расположивим средствима.</a:t>
            </a:r>
          </a:p>
          <a:p>
            <a:r>
              <a:rPr lang="ru-RU" sz="2400" dirty="0">
                <a:latin typeface="+mn-lt"/>
              </a:rPr>
              <a:t>Обавеза по основу тарифе Агенције за лиценцирање стечајних управника, као стварно настала у извештајном периоду, евидентира се у тромесечним извештајима независно од тога да ли је стечајни судија одобрио плаћање и да ли је стечајни управник примио обрачун од стране Агенције.</a:t>
            </a:r>
          </a:p>
          <a:p>
            <a:endParaRPr lang="ru-RU" sz="24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F33A4-7FAA-6587-8BF2-B4B47F82AF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787840"/>
            <a:ext cx="10515599" cy="535531"/>
          </a:xfrm>
        </p:spPr>
        <p:txBody>
          <a:bodyPr/>
          <a:lstStyle/>
          <a:p>
            <a:r>
              <a:rPr lang="ru-RU" sz="3200" dirty="0">
                <a:latin typeface="+mn-lt"/>
              </a:rPr>
              <a:t>Врсте трошкова</a:t>
            </a:r>
          </a:p>
        </p:txBody>
      </p:sp>
    </p:spTree>
    <p:extLst>
      <p:ext uri="{BB962C8B-B14F-4D97-AF65-F5344CB8AC3E}">
        <p14:creationId xmlns:p14="http://schemas.microsoft.com/office/powerpoint/2010/main" val="3119670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73C0C8-7A04-19E7-96E8-49E58F675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8820"/>
            <a:ext cx="5424055" cy="2654011"/>
          </a:xfrm>
        </p:spPr>
        <p:txBody>
          <a:bodyPr/>
          <a:lstStyle/>
          <a:p>
            <a:r>
              <a:rPr lang="ru-RU" sz="2400" u="sng" dirty="0">
                <a:latin typeface="+mn-lt"/>
              </a:rPr>
              <a:t>Консултовање</a:t>
            </a:r>
            <a:r>
              <a:rPr lang="ru-RU" sz="2400" dirty="0">
                <a:latin typeface="+mn-lt"/>
              </a:rPr>
              <a:t> са стручњацима у области стечаја и правним саветницима како би се пронашла решења која одговарају свим странама. </a:t>
            </a:r>
          </a:p>
          <a:p>
            <a:r>
              <a:rPr lang="ru-RU" sz="2400" u="sng" dirty="0">
                <a:latin typeface="+mn-lt"/>
              </a:rPr>
              <a:t>Посредовање</a:t>
            </a:r>
            <a:r>
              <a:rPr lang="ru-RU" sz="2400" dirty="0">
                <a:latin typeface="+mn-lt"/>
              </a:rPr>
              <a:t> може укључивати и коришћење стручњака за решавање одређених питања.</a:t>
            </a:r>
          </a:p>
          <a:p>
            <a:endParaRPr lang="en-US" sz="24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F33A4-7FAA-6587-8BF2-B4B47F82AF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787840"/>
            <a:ext cx="10515599" cy="535531"/>
          </a:xfrm>
        </p:spPr>
        <p:txBody>
          <a:bodyPr/>
          <a:lstStyle/>
          <a:p>
            <a:r>
              <a:rPr lang="sr-Cyrl-RS" sz="3200" dirty="0">
                <a:latin typeface="+mn-lt"/>
              </a:rPr>
              <a:t>Саветовање и посредовање</a:t>
            </a:r>
            <a:endParaRPr lang="en-US" sz="3200" dirty="0">
              <a:latin typeface="+mn-lt"/>
            </a:endParaRPr>
          </a:p>
        </p:txBody>
      </p:sp>
      <p:pic>
        <p:nvPicPr>
          <p:cNvPr id="1026" name="Picture 2" descr="Free of Charge Creative Commons consulting Image - Legal 9">
            <a:extLst>
              <a:ext uri="{FF2B5EF4-FFF2-40B4-BE49-F238E27FC236}">
                <a16:creationId xmlns:a16="http://schemas.microsoft.com/office/drawing/2014/main" id="{C5A0CE22-EA7E-30E1-34C7-08D654F69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433" y="2218820"/>
            <a:ext cx="3988268" cy="265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525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F33A4-7FAA-6587-8BF2-B4B47F82AF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787840"/>
            <a:ext cx="10515599" cy="535531"/>
          </a:xfrm>
        </p:spPr>
        <p:txBody>
          <a:bodyPr/>
          <a:lstStyle/>
          <a:p>
            <a:r>
              <a:rPr lang="ru-RU" sz="3200" dirty="0">
                <a:latin typeface="+mn-lt"/>
              </a:rPr>
              <a:t>Врсте трошкова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6BE6F52-F886-D8AE-72CA-8EC4D1D66A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559200"/>
              </p:ext>
            </p:extLst>
          </p:nvPr>
        </p:nvGraphicFramePr>
        <p:xfrm>
          <a:off x="942109" y="1616364"/>
          <a:ext cx="10462010" cy="48482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1610">
                  <a:extLst>
                    <a:ext uri="{9D8B030D-6E8A-4147-A177-3AD203B41FA5}">
                      <a16:colId xmlns:a16="http://schemas.microsoft.com/office/drawing/2014/main" val="93369747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8238196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41865796"/>
                    </a:ext>
                  </a:extLst>
                </a:gridCol>
              </a:tblGrid>
              <a:tr h="686130">
                <a:tc>
                  <a:txBody>
                    <a:bodyPr/>
                    <a:lstStyle/>
                    <a:p>
                      <a:r>
                        <a:rPr lang="sr-Latn-RS" sz="2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2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Тарифни број 5</a:t>
                      </a:r>
                      <a:endParaRPr lang="sr-Latn-R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r-Cyrl-RS" sz="2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Рок за издавање обрачуна </a:t>
                      </a:r>
                      <a:endParaRPr lang="sr-Latn-R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r-Cyrl-RS" sz="2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Рок за плаћање обавезе </a:t>
                      </a:r>
                      <a:endParaRPr lang="sr-Latn-R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5639837"/>
                  </a:ext>
                </a:extLst>
              </a:tr>
              <a:tr h="4116779">
                <a:tc>
                  <a:txBody>
                    <a:bodyPr/>
                    <a:lstStyle/>
                    <a:p>
                      <a:r>
                        <a:rPr lang="sr-Cyrl-RS" sz="2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Основица је ликвидациона вредност из ЕФИ-а (већа од 3 милиона динара), одређени су износи тарифе који се обрачунавају према утврђеним распонима. </a:t>
                      </a:r>
                      <a:endParaRPr lang="sr-Latn-RS" sz="2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r>
                        <a:rPr lang="sr-Cyrl-RS" sz="2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sr-Latn-R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r-Cyrl-RS" sz="2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Обрачун се издаје обвезнику плаћања најкасније 10 дана од дана извршене услуге (отварање налога у ЕРС-у), а за сваку наредну годину трајања стечајног поступка најкасније до 31. марта текуће године. </a:t>
                      </a:r>
                      <a:endParaRPr lang="sr-Latn-R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r-Cyrl-RS" sz="2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Цена се плаћа у целости за годину у којој је отворен стечајни поступак у року од 45 дана од дана подношења захтева (за отварање налога у ЕРС-у), а за сваку наредну годину трајања стечајног поступка плаћа се најкасније до 31. марта текуће године. </a:t>
                      </a:r>
                      <a:endParaRPr lang="sr-Latn-R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2306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1950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F33A4-7FAA-6587-8BF2-B4B47F82AF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787840"/>
            <a:ext cx="10515599" cy="535531"/>
          </a:xfrm>
        </p:spPr>
        <p:txBody>
          <a:bodyPr/>
          <a:lstStyle/>
          <a:p>
            <a:r>
              <a:rPr lang="ru-RU" sz="3200" dirty="0">
                <a:latin typeface="+mn-lt"/>
              </a:rPr>
              <a:t>Врсте трошкова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358671A-CD98-F933-8294-131BBA2B25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162017"/>
              </p:ext>
            </p:extLst>
          </p:nvPr>
        </p:nvGraphicFramePr>
        <p:xfrm>
          <a:off x="888519" y="1588655"/>
          <a:ext cx="10515600" cy="46267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1481">
                  <a:extLst>
                    <a:ext uri="{9D8B030D-6E8A-4147-A177-3AD203B41FA5}">
                      <a16:colId xmlns:a16="http://schemas.microsoft.com/office/drawing/2014/main" val="2911366241"/>
                    </a:ext>
                  </a:extLst>
                </a:gridCol>
                <a:gridCol w="2818919">
                  <a:extLst>
                    <a:ext uri="{9D8B030D-6E8A-4147-A177-3AD203B41FA5}">
                      <a16:colId xmlns:a16="http://schemas.microsoft.com/office/drawing/2014/main" val="191983216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129227156"/>
                    </a:ext>
                  </a:extLst>
                </a:gridCol>
              </a:tblGrid>
              <a:tr h="676743">
                <a:tc>
                  <a:txBody>
                    <a:bodyPr/>
                    <a:lstStyle/>
                    <a:p>
                      <a:r>
                        <a:rPr lang="sr-Cyrl-RS" sz="2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Тарифни број 6</a:t>
                      </a:r>
                      <a:endParaRPr lang="sr-Latn-R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r-Cyrl-RS" sz="2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Рок за издавање обрачуна </a:t>
                      </a:r>
                      <a:endParaRPr lang="sr-Latn-R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r-Cyrl-RS" sz="2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Рок за плаћање обавезе </a:t>
                      </a:r>
                      <a:endParaRPr lang="sr-Latn-RS" sz="24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6246849"/>
                  </a:ext>
                </a:extLst>
              </a:tr>
              <a:tr h="3895257">
                <a:tc>
                  <a:txBody>
                    <a:bodyPr/>
                    <a:lstStyle/>
                    <a:p>
                      <a:r>
                        <a:rPr lang="sr-Cyrl-RS" sz="2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Основица су остварени приливи у извештајном периоду по основу уновчења стечајне масе, наплаћених потраживања и давања у закуп имовине стечајног дужника (већи од 500.000,00 динара), одређени су износи тарифе који се обрачунавају према утврђеним распонима.  </a:t>
                      </a:r>
                      <a:endParaRPr lang="sr-Latn-R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r-Cyrl-RS" sz="2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Обрачун се издаје обвезнику плаћања најкасније 5 дана од дана извршене услуге стручног надзора од стране надлежног супервизора. </a:t>
                      </a:r>
                      <a:endParaRPr lang="sr-Latn-R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r-Cyrl-RS" sz="2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Цена се плаћа у року од 30 дана од истека квартала у коме је остварен прилив по основу уновчења стечајне масе, наплаћених потраживања и давања у закуп имовине стечајног дужника. </a:t>
                      </a:r>
                      <a:endParaRPr lang="sr-Latn-R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1843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0234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73C0C8-7A04-19E7-96E8-49E58F675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+mn-lt"/>
              </a:rPr>
              <a:t>6)	Остали оперативни трошкови</a:t>
            </a:r>
          </a:p>
          <a:p>
            <a:r>
              <a:rPr lang="ru-RU" sz="2400" dirty="0">
                <a:latin typeface="+mn-lt"/>
              </a:rPr>
              <a:t>Укључују трошкове комуникације, трошкове одржавања пословања током поступка (ако је примењиво), и трошкове затварања пословања. </a:t>
            </a:r>
          </a:p>
          <a:p>
            <a:r>
              <a:rPr lang="ru-RU" sz="2400" dirty="0">
                <a:latin typeface="+mn-lt"/>
              </a:rPr>
              <a:t>Јако је битно не заборавити трошкове </a:t>
            </a:r>
            <a:r>
              <a:rPr lang="ru-RU" sz="2400" u="sng" dirty="0">
                <a:latin typeface="+mn-lt"/>
              </a:rPr>
              <a:t>архивирања </a:t>
            </a:r>
            <a:r>
              <a:rPr lang="ru-RU" sz="2400" dirty="0">
                <a:latin typeface="+mn-lt"/>
              </a:rPr>
              <a:t>који могу бити значајни, те је пожељно да се стечајни управник информише о износу овог трошка.</a:t>
            </a:r>
          </a:p>
          <a:p>
            <a:r>
              <a:rPr lang="ru-RU" sz="2400" dirty="0">
                <a:latin typeface="+mn-lt"/>
              </a:rPr>
              <a:t>Уколико се за дужника разматра план реорганизације, могу постојати додатни трошкови повезани за процес израде и имплементацију плана. </a:t>
            </a:r>
          </a:p>
          <a:p>
            <a:endParaRPr lang="ru-RU" sz="24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F33A4-7FAA-6587-8BF2-B4B47F82AF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787840"/>
            <a:ext cx="10515599" cy="535531"/>
          </a:xfrm>
        </p:spPr>
        <p:txBody>
          <a:bodyPr/>
          <a:lstStyle/>
          <a:p>
            <a:r>
              <a:rPr lang="ru-RU" sz="3200" dirty="0">
                <a:latin typeface="+mn-lt"/>
              </a:rPr>
              <a:t>Врсте трошкова</a:t>
            </a:r>
          </a:p>
        </p:txBody>
      </p:sp>
    </p:spTree>
    <p:extLst>
      <p:ext uri="{BB962C8B-B14F-4D97-AF65-F5344CB8AC3E}">
        <p14:creationId xmlns:p14="http://schemas.microsoft.com/office/powerpoint/2010/main" val="38816177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73C0C8-7A04-19E7-96E8-49E58F675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+mn-lt"/>
              </a:rPr>
              <a:t>Да би се ефикасно управљало трошковима стечајног поступка, може се предузети неколико корака:</a:t>
            </a:r>
          </a:p>
          <a:p>
            <a:endParaRPr lang="ru-RU" sz="2400" dirty="0">
              <a:latin typeface="+mn-lt"/>
            </a:endParaRPr>
          </a:p>
          <a:p>
            <a:r>
              <a:rPr lang="ru-RU" sz="2400" dirty="0">
                <a:latin typeface="+mn-lt"/>
              </a:rPr>
              <a:t>1)	Детаљно планирање</a:t>
            </a:r>
          </a:p>
          <a:p>
            <a:r>
              <a:rPr lang="ru-RU" sz="2400" dirty="0">
                <a:latin typeface="+mn-lt"/>
              </a:rPr>
              <a:t>2)	Бирање правих професионалаца</a:t>
            </a:r>
          </a:p>
          <a:p>
            <a:r>
              <a:rPr lang="ru-RU" sz="2400" dirty="0">
                <a:latin typeface="+mn-lt"/>
              </a:rPr>
              <a:t>3)	Преговарање о накнадама</a:t>
            </a:r>
          </a:p>
          <a:p>
            <a:r>
              <a:rPr lang="ru-RU" sz="2400" dirty="0">
                <a:latin typeface="+mn-lt"/>
              </a:rPr>
              <a:t>4)	Ефикасна продаја имовине</a:t>
            </a:r>
          </a:p>
          <a:p>
            <a:r>
              <a:rPr lang="ru-RU" sz="2400" dirty="0">
                <a:latin typeface="+mn-lt"/>
              </a:rPr>
              <a:t>5)	Коришћење алтернативних метода решавања спорова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F33A4-7FAA-6587-8BF2-B4B47F82AF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787840"/>
            <a:ext cx="10515599" cy="535531"/>
          </a:xfrm>
        </p:spPr>
        <p:txBody>
          <a:bodyPr/>
          <a:lstStyle/>
          <a:p>
            <a:r>
              <a:rPr lang="ru-RU" sz="3200" dirty="0">
                <a:latin typeface="+mn-lt"/>
              </a:rPr>
              <a:t>Стратегије за управљање трошковима у поступку стечаја </a:t>
            </a:r>
          </a:p>
        </p:txBody>
      </p:sp>
    </p:spTree>
    <p:extLst>
      <p:ext uri="{BB962C8B-B14F-4D97-AF65-F5344CB8AC3E}">
        <p14:creationId xmlns:p14="http://schemas.microsoft.com/office/powerpoint/2010/main" val="514779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F33A4-7FAA-6587-8BF2-B4B47F82AF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787840"/>
            <a:ext cx="10515599" cy="535531"/>
          </a:xfrm>
        </p:spPr>
        <p:txBody>
          <a:bodyPr/>
          <a:lstStyle/>
          <a:p>
            <a:r>
              <a:rPr lang="ru-RU" sz="3200" dirty="0">
                <a:latin typeface="+mn-lt"/>
              </a:rPr>
              <a:t>Додатн</a:t>
            </a:r>
            <a:r>
              <a:rPr lang="en-US" sz="3200" dirty="0">
                <a:latin typeface="+mn-lt"/>
              </a:rPr>
              <a:t>o </a:t>
            </a:r>
            <a:r>
              <a:rPr lang="ru-RU" sz="3200" dirty="0">
                <a:latin typeface="+mn-lt"/>
              </a:rPr>
              <a:t>управљање трошковима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B576FF-523E-8A77-3C61-10D46407C7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2410199"/>
              </p:ext>
            </p:extLst>
          </p:nvPr>
        </p:nvGraphicFramePr>
        <p:xfrm>
          <a:off x="905163" y="1753492"/>
          <a:ext cx="6184900" cy="26269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84900">
                  <a:extLst>
                    <a:ext uri="{9D8B030D-6E8A-4147-A177-3AD203B41FA5}">
                      <a16:colId xmlns:a16="http://schemas.microsoft.com/office/drawing/2014/main" val="354698139"/>
                    </a:ext>
                  </a:extLst>
                </a:gridCol>
              </a:tblGrid>
              <a:tr h="216027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u="none" strike="noStrike">
                          <a:effectLst/>
                        </a:rPr>
                        <a:t>Праћење трошкова у реалном времену</a:t>
                      </a:r>
                      <a:endParaRPr lang="ru-RU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78" marR="52578" marT="9525" marB="0"/>
                </a:tc>
                <a:extLst>
                  <a:ext uri="{0D108BD9-81ED-4DB2-BD59-A6C34878D82A}">
                    <a16:rowId xmlns:a16="http://schemas.microsoft.com/office/drawing/2014/main" val="4199149383"/>
                  </a:ext>
                </a:extLst>
              </a:tr>
              <a:tr h="17068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400" u="none" strike="noStrike">
                          <a:effectLst/>
                        </a:rPr>
                        <a:t>Транспарентност са повериоцима</a:t>
                      </a:r>
                      <a:endParaRPr lang="sr-Cyrl-R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78" marR="52578" marT="9525" marB="0"/>
                </a:tc>
                <a:extLst>
                  <a:ext uri="{0D108BD9-81ED-4DB2-BD59-A6C34878D82A}">
                    <a16:rowId xmlns:a16="http://schemas.microsoft.com/office/drawing/2014/main" val="38781639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400" u="none" strike="noStrike">
                          <a:effectLst/>
                        </a:rPr>
                        <a:t>Искоришћавање технологије</a:t>
                      </a:r>
                      <a:endParaRPr lang="sr-Cyrl-R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78" marR="52578" marT="9525" marB="0"/>
                </a:tc>
                <a:extLst>
                  <a:ext uri="{0D108BD9-81ED-4DB2-BD59-A6C34878D82A}">
                    <a16:rowId xmlns:a16="http://schemas.microsoft.com/office/drawing/2014/main" val="2820208286"/>
                  </a:ext>
                </a:extLst>
              </a:tr>
              <a:tr h="293343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400" u="none" strike="noStrike">
                          <a:effectLst/>
                        </a:rPr>
                        <a:t>Анализа трошкова-користи</a:t>
                      </a:r>
                      <a:endParaRPr lang="sr-Cyrl-R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78" marR="52578" marT="9525" marB="0"/>
                </a:tc>
                <a:extLst>
                  <a:ext uri="{0D108BD9-81ED-4DB2-BD59-A6C34878D82A}">
                    <a16:rowId xmlns:a16="http://schemas.microsoft.com/office/drawing/2014/main" val="427365074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400" u="none" strike="noStrike" dirty="0">
                          <a:effectLst/>
                        </a:rPr>
                        <a:t>Разматрање пореских последица</a:t>
                      </a:r>
                      <a:endParaRPr lang="sr-Cyrl-R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78" marR="52578" marT="9525" marB="0"/>
                </a:tc>
                <a:extLst>
                  <a:ext uri="{0D108BD9-81ED-4DB2-BD59-A6C34878D82A}">
                    <a16:rowId xmlns:a16="http://schemas.microsoft.com/office/drawing/2014/main" val="54903035"/>
                  </a:ext>
                </a:extLst>
              </a:tr>
              <a:tr h="32308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400" u="none" strike="noStrike">
                          <a:effectLst/>
                        </a:rPr>
                        <a:t>Приоритет у намирењу поверилаца</a:t>
                      </a:r>
                      <a:endParaRPr lang="sr-Cyrl-R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78" marR="52578" marT="9525" marB="0"/>
                </a:tc>
                <a:extLst>
                  <a:ext uri="{0D108BD9-81ED-4DB2-BD59-A6C34878D82A}">
                    <a16:rowId xmlns:a16="http://schemas.microsoft.com/office/drawing/2014/main" val="110643540"/>
                  </a:ext>
                </a:extLst>
              </a:tr>
              <a:tr h="3222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400" u="none" strike="noStrike" dirty="0">
                          <a:effectLst/>
                        </a:rPr>
                        <a:t>Пружање обуке запосленима</a:t>
                      </a:r>
                      <a:endParaRPr lang="sr-Cyrl-R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78" marR="52578" marT="9525" marB="0"/>
                </a:tc>
                <a:extLst>
                  <a:ext uri="{0D108BD9-81ED-4DB2-BD59-A6C34878D82A}">
                    <a16:rowId xmlns:a16="http://schemas.microsoft.com/office/drawing/2014/main" val="156950524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69C563A-A0E0-69C6-FF6C-5156057CE499}"/>
              </a:ext>
            </a:extLst>
          </p:cNvPr>
          <p:cNvSpPr txBox="1"/>
          <p:nvPr/>
        </p:nvSpPr>
        <p:spPr>
          <a:xfrm>
            <a:off x="838198" y="4530660"/>
            <a:ext cx="105155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Планирање</a:t>
            </a:r>
            <a:r>
              <a:rPr lang="en-US" sz="2400" dirty="0"/>
              <a:t> и </a:t>
            </a:r>
            <a:r>
              <a:rPr lang="en-US" sz="2400" dirty="0" err="1"/>
              <a:t>управљање</a:t>
            </a:r>
            <a:r>
              <a:rPr lang="en-US" sz="2400" dirty="0"/>
              <a:t> </a:t>
            </a:r>
            <a:r>
              <a:rPr lang="en-US" sz="2400" dirty="0" err="1"/>
              <a:t>трошковима</a:t>
            </a:r>
            <a:r>
              <a:rPr lang="en-US" sz="2400" dirty="0"/>
              <a:t> </a:t>
            </a:r>
            <a:r>
              <a:rPr lang="en-US" sz="2400" dirty="0" err="1"/>
              <a:t>стечајног</a:t>
            </a:r>
            <a:r>
              <a:rPr lang="en-US" sz="2400" dirty="0"/>
              <a:t> </a:t>
            </a:r>
            <a:r>
              <a:rPr lang="en-US" sz="2400" dirty="0" err="1"/>
              <a:t>поступка</a:t>
            </a:r>
            <a:r>
              <a:rPr lang="en-US" sz="2400" dirty="0"/>
              <a:t> </a:t>
            </a:r>
            <a:r>
              <a:rPr lang="en-US" sz="2400" dirty="0" err="1"/>
              <a:t>захтева</a:t>
            </a:r>
            <a:r>
              <a:rPr lang="en-US" sz="2400" dirty="0"/>
              <a:t> </a:t>
            </a:r>
            <a:r>
              <a:rPr lang="en-US" sz="2400" u="sng" dirty="0" err="1"/>
              <a:t>свеобухватан</a:t>
            </a:r>
            <a:r>
              <a:rPr lang="en-US" sz="2400" u="sng" dirty="0"/>
              <a:t> </a:t>
            </a:r>
            <a:r>
              <a:rPr lang="en-US" sz="2400" u="sng" dirty="0" err="1"/>
              <a:t>приступ</a:t>
            </a:r>
            <a:r>
              <a:rPr lang="en-US" sz="2400" u="sng" dirty="0"/>
              <a:t> и </a:t>
            </a:r>
            <a:r>
              <a:rPr lang="en-US" sz="2400" u="sng" dirty="0" err="1"/>
              <a:t>ангажовање</a:t>
            </a:r>
            <a:r>
              <a:rPr lang="en-US" sz="2400" u="sng" dirty="0"/>
              <a:t> </a:t>
            </a:r>
            <a:r>
              <a:rPr lang="en-US" sz="2400" u="sng" dirty="0" err="1"/>
              <a:t>свих</a:t>
            </a:r>
            <a:r>
              <a:rPr lang="en-US" sz="2400" u="sng" dirty="0"/>
              <a:t> </a:t>
            </a:r>
            <a:r>
              <a:rPr lang="en-US" sz="2400" u="sng" dirty="0" err="1"/>
              <a:t>укључених</a:t>
            </a:r>
            <a:r>
              <a:rPr lang="en-US" sz="2400" u="sng" dirty="0"/>
              <a:t> </a:t>
            </a:r>
            <a:r>
              <a:rPr lang="en-US" sz="2400" u="sng" dirty="0" err="1"/>
              <a:t>страна</a:t>
            </a:r>
            <a:r>
              <a:rPr lang="en-US" sz="2400" dirty="0"/>
              <a:t>. </a:t>
            </a:r>
            <a:r>
              <a:rPr lang="en-US" sz="2400" dirty="0" err="1"/>
              <a:t>Кроз</a:t>
            </a:r>
            <a:r>
              <a:rPr lang="en-US" sz="2400" dirty="0"/>
              <a:t> </a:t>
            </a:r>
            <a:r>
              <a:rPr lang="en-US" sz="2400" dirty="0" err="1"/>
              <a:t>пажљиво</a:t>
            </a:r>
            <a:r>
              <a:rPr lang="en-US" sz="2400" dirty="0"/>
              <a:t> </a:t>
            </a:r>
            <a:r>
              <a:rPr lang="en-US" sz="2400" dirty="0" err="1"/>
              <a:t>планирање</a:t>
            </a:r>
            <a:r>
              <a:rPr lang="en-US" sz="2400" dirty="0"/>
              <a:t> и </a:t>
            </a:r>
            <a:r>
              <a:rPr lang="en-US" sz="2400" dirty="0" err="1"/>
              <a:t>проактивно</a:t>
            </a:r>
            <a:r>
              <a:rPr lang="en-US" sz="2400" dirty="0"/>
              <a:t> </a:t>
            </a:r>
            <a:r>
              <a:rPr lang="en-US" sz="2400" dirty="0" err="1"/>
              <a:t>управљање</a:t>
            </a:r>
            <a:r>
              <a:rPr lang="en-US" sz="2400" dirty="0"/>
              <a:t>, </a:t>
            </a:r>
            <a:r>
              <a:rPr lang="en-US" sz="2400" dirty="0" err="1"/>
              <a:t>могуће</a:t>
            </a:r>
            <a:r>
              <a:rPr lang="en-US" sz="2400" dirty="0"/>
              <a:t> </a:t>
            </a:r>
            <a:r>
              <a:rPr lang="en-US" sz="2400" dirty="0" err="1"/>
              <a:t>је</a:t>
            </a:r>
            <a:r>
              <a:rPr lang="en-US" sz="2400" dirty="0"/>
              <a:t> </a:t>
            </a:r>
            <a:r>
              <a:rPr lang="en-US" sz="2400" dirty="0" err="1"/>
              <a:t>минимизирати</a:t>
            </a:r>
            <a:r>
              <a:rPr lang="en-US" sz="2400" dirty="0"/>
              <a:t> </a:t>
            </a:r>
            <a:r>
              <a:rPr lang="en-US" sz="2400" dirty="0" err="1"/>
              <a:t>трошкове</a:t>
            </a:r>
            <a:r>
              <a:rPr lang="en-US" sz="2400" dirty="0"/>
              <a:t> и </a:t>
            </a:r>
            <a:r>
              <a:rPr lang="en-US" sz="2400" dirty="0" err="1"/>
              <a:t>повећати</a:t>
            </a:r>
            <a:r>
              <a:rPr lang="en-US" sz="2400" dirty="0"/>
              <a:t> </a:t>
            </a:r>
            <a:r>
              <a:rPr lang="en-US" sz="2400" dirty="0" err="1"/>
              <a:t>шансе</a:t>
            </a:r>
            <a:r>
              <a:rPr lang="en-US" sz="2400" dirty="0"/>
              <a:t> </a:t>
            </a:r>
            <a:r>
              <a:rPr lang="en-US" sz="2400" dirty="0" err="1"/>
              <a:t>за</a:t>
            </a:r>
            <a:r>
              <a:rPr lang="en-US" sz="2400" dirty="0"/>
              <a:t> </a:t>
            </a:r>
            <a:r>
              <a:rPr lang="en-US" sz="2400" dirty="0" err="1"/>
              <a:t>успешан</a:t>
            </a:r>
            <a:r>
              <a:rPr lang="en-US" sz="2400" dirty="0"/>
              <a:t> </a:t>
            </a:r>
            <a:r>
              <a:rPr lang="en-US" sz="2400" dirty="0" err="1"/>
              <a:t>исход</a:t>
            </a:r>
            <a:r>
              <a:rPr lang="en-US" sz="2400" dirty="0"/>
              <a:t> </a:t>
            </a:r>
            <a:r>
              <a:rPr lang="en-US" sz="2400" dirty="0" err="1"/>
              <a:t>стечајног</a:t>
            </a:r>
            <a:r>
              <a:rPr lang="en-US" sz="2400" dirty="0"/>
              <a:t> </a:t>
            </a:r>
            <a:r>
              <a:rPr lang="en-US" sz="2400" dirty="0" err="1"/>
              <a:t>поступка</a:t>
            </a:r>
            <a:r>
              <a:rPr lang="en-US" sz="2400" dirty="0"/>
              <a:t>. </a:t>
            </a:r>
          </a:p>
        </p:txBody>
      </p:sp>
      <p:pic>
        <p:nvPicPr>
          <p:cNvPr id="6146" name="Picture 2" descr="Cost Tracking Images - Free Download on Freepik">
            <a:extLst>
              <a:ext uri="{FF2B5EF4-FFF2-40B4-BE49-F238E27FC236}">
                <a16:creationId xmlns:a16="http://schemas.microsoft.com/office/drawing/2014/main" id="{836254D6-9F1E-2AD3-FDDB-7239F5BF7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765" y="1753492"/>
            <a:ext cx="2955780" cy="29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4745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B279AA-CF1C-FBA7-FFA5-B40FE21E9C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47"/>
          <a:stretch/>
        </p:blipFill>
        <p:spPr>
          <a:xfrm>
            <a:off x="0" y="5633544"/>
            <a:ext cx="12192000" cy="12244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042D08-F0F2-2263-B519-B0A7195E03E1}"/>
              </a:ext>
            </a:extLst>
          </p:cNvPr>
          <p:cNvSpPr txBox="1"/>
          <p:nvPr/>
        </p:nvSpPr>
        <p:spPr>
          <a:xfrm>
            <a:off x="725214" y="1397876"/>
            <a:ext cx="60539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Cyrl-RS" sz="32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ИСПИТИВАЊЕ И ОСПОРАВАЊЕ ПРИЈАВА ПОТРАЖИВАЊА</a:t>
            </a:r>
            <a:endParaRPr lang="en-GB" sz="3200" b="1" i="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r-Cyrl-RS" sz="3200" b="1" dirty="0">
              <a:solidFill>
                <a:schemeClr val="bg1"/>
              </a:solidFill>
              <a:ea typeface="Verdana" panose="020B0604030504040204" pitchFamily="34" charset="0"/>
            </a:endParaRPr>
          </a:p>
          <a:p>
            <a:pPr algn="l"/>
            <a:endParaRPr lang="en-GB" sz="3200" b="1" i="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3292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73C0C8-7A04-19E7-96E8-49E58F675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+mn-lt"/>
              </a:rPr>
              <a:t>Питања оспоравања пријава поверилаца у поступку стечаја регулишу одредбе Закона о стечају и то у два смера:</a:t>
            </a:r>
          </a:p>
          <a:p>
            <a:r>
              <a:rPr lang="ru-RU" sz="2400" dirty="0">
                <a:latin typeface="+mn-lt"/>
              </a:rPr>
              <a:t>1)	регулисањем питања </a:t>
            </a:r>
            <a:r>
              <a:rPr lang="ru-RU" sz="2400" u="sng" dirty="0">
                <a:latin typeface="+mn-lt"/>
              </a:rPr>
              <a:t>оспоравања пријава од стране стечајног управника </a:t>
            </a:r>
            <a:r>
              <a:rPr lang="ru-RU" sz="2400" dirty="0">
                <a:latin typeface="+mn-lt"/>
              </a:rPr>
              <a:t>у смислу када и под којим условима се одређена потраживања оспоравају и</a:t>
            </a:r>
          </a:p>
          <a:p>
            <a:r>
              <a:rPr lang="ru-RU" sz="2400" dirty="0">
                <a:latin typeface="+mn-lt"/>
              </a:rPr>
              <a:t>2)	регулисањем </a:t>
            </a:r>
            <a:r>
              <a:rPr lang="ru-RU" sz="2400" u="sng" dirty="0">
                <a:latin typeface="+mn-lt"/>
              </a:rPr>
              <a:t>положаја поверилаца </a:t>
            </a:r>
            <a:r>
              <a:rPr lang="ru-RU" sz="2400" dirty="0">
                <a:latin typeface="+mn-lt"/>
              </a:rPr>
              <a:t>оспорених потраживања у смислу њиховог даљег положаја у поступку стечаја и остваривања њихових права.</a:t>
            </a:r>
          </a:p>
          <a:p>
            <a:endParaRPr lang="ru-RU" sz="24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F33A4-7FAA-6587-8BF2-B4B47F82AF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787840"/>
            <a:ext cx="10515599" cy="535531"/>
          </a:xfrm>
        </p:spPr>
        <p:txBody>
          <a:bodyPr/>
          <a:lstStyle/>
          <a:p>
            <a:r>
              <a:rPr lang="ru-RU" sz="3200" dirty="0">
                <a:latin typeface="+mn-lt"/>
              </a:rPr>
              <a:t>Оспоравање потраживања - законске одредбе </a:t>
            </a:r>
          </a:p>
        </p:txBody>
      </p:sp>
    </p:spTree>
    <p:extLst>
      <p:ext uri="{BB962C8B-B14F-4D97-AF65-F5344CB8AC3E}">
        <p14:creationId xmlns:p14="http://schemas.microsoft.com/office/powerpoint/2010/main" val="40066998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73C0C8-7A04-19E7-96E8-49E58F675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+mn-lt"/>
              </a:rPr>
              <a:t>Правилник о утврђивању националних стандарда за управљање стечајном масом не садржи одредбе које би питања испитивања пријава у стечају детаљније обрадиле</a:t>
            </a:r>
          </a:p>
          <a:p>
            <a:r>
              <a:rPr lang="ru-RU" sz="2400" dirty="0">
                <a:latin typeface="+mn-lt"/>
              </a:rPr>
              <a:t>Прво и основно питање које се у вези са пријавама потраживања поставља је </a:t>
            </a:r>
            <a:r>
              <a:rPr lang="ru-RU" sz="2400" u="sng" dirty="0">
                <a:latin typeface="+mn-lt"/>
              </a:rPr>
              <a:t>како ће стечајни управник знати да одређено потраживање треба да оспори</a:t>
            </a:r>
            <a:r>
              <a:rPr lang="ru-RU" sz="2400" dirty="0">
                <a:latin typeface="+mn-lt"/>
              </a:rPr>
              <a:t>. Будући да Закон о стечају ово детаљно не разрађује посредно се може закључити да ће стечајни управник </a:t>
            </a:r>
            <a:r>
              <a:rPr lang="ru-RU" sz="2400" u="sng" dirty="0">
                <a:latin typeface="+mn-lt"/>
              </a:rPr>
              <a:t>признати потраживања за које поверилац приложи одговарајуће доказе и које садрже све елементе прописане Законом о стечају</a:t>
            </a:r>
            <a:r>
              <a:rPr lang="ru-RU" sz="2400" dirty="0">
                <a:latin typeface="+mn-lt"/>
              </a:rPr>
              <a:t>. </a:t>
            </a:r>
          </a:p>
          <a:p>
            <a:endParaRPr lang="ru-RU" sz="24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F33A4-7FAA-6587-8BF2-B4B47F82AF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787840"/>
            <a:ext cx="10515599" cy="535531"/>
          </a:xfrm>
        </p:spPr>
        <p:txBody>
          <a:bodyPr/>
          <a:lstStyle/>
          <a:p>
            <a:r>
              <a:rPr lang="ru-RU" sz="3200" dirty="0">
                <a:latin typeface="+mn-lt"/>
              </a:rPr>
              <a:t>Оспоравање потраживања - законске одредбе </a:t>
            </a:r>
          </a:p>
        </p:txBody>
      </p:sp>
    </p:spTree>
    <p:extLst>
      <p:ext uri="{BB962C8B-B14F-4D97-AF65-F5344CB8AC3E}">
        <p14:creationId xmlns:p14="http://schemas.microsoft.com/office/powerpoint/2010/main" val="31220496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73C0C8-7A04-19E7-96E8-49E58F675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+mn-lt"/>
              </a:rPr>
              <a:t>У погледу самог поступка испитивања пријаве стечајни управник ће прво вршити њено формално-правно испитивање – да ли је иста </a:t>
            </a:r>
            <a:r>
              <a:rPr lang="ru-RU" sz="2400" u="sng" dirty="0">
                <a:latin typeface="+mn-lt"/>
              </a:rPr>
              <a:t>благовремена</a:t>
            </a:r>
            <a:r>
              <a:rPr lang="ru-RU" sz="2400" dirty="0">
                <a:latin typeface="+mn-lt"/>
              </a:rPr>
              <a:t> и да ли </a:t>
            </a:r>
            <a:r>
              <a:rPr lang="ru-RU" sz="2400" u="sng" dirty="0">
                <a:latin typeface="+mn-lt"/>
              </a:rPr>
              <a:t>садржи све елементе </a:t>
            </a:r>
            <a:r>
              <a:rPr lang="ru-RU" sz="2400" dirty="0">
                <a:latin typeface="+mn-lt"/>
              </a:rPr>
              <a:t>прописане законом. </a:t>
            </a:r>
            <a:endParaRPr lang="sr-Latn-RS" sz="2400" dirty="0">
              <a:latin typeface="+mn-lt"/>
            </a:endParaRPr>
          </a:p>
          <a:p>
            <a:r>
              <a:rPr lang="ru-RU" sz="2400" dirty="0">
                <a:latin typeface="+mn-lt"/>
              </a:rPr>
              <a:t>Сходном применом Закона о парничном поступку, судија би по пријему требало да прегледа формалну исправност пријаве пре достављања стечајном управнику</a:t>
            </a:r>
            <a:r>
              <a:rPr lang="sr-Latn-RS" sz="2400" dirty="0">
                <a:latin typeface="+mn-lt"/>
              </a:rPr>
              <a:t>.</a:t>
            </a:r>
          </a:p>
          <a:p>
            <a:r>
              <a:rPr lang="sr-Cyrl-RS" sz="2400" dirty="0">
                <a:latin typeface="+mn-lt"/>
              </a:rPr>
              <a:t>У</a:t>
            </a:r>
            <a:r>
              <a:rPr lang="ru-RU" sz="2400" dirty="0">
                <a:latin typeface="+mn-lt"/>
              </a:rPr>
              <a:t> пракси углавном </a:t>
            </a:r>
            <a:r>
              <a:rPr lang="ru-RU" sz="2400" u="sng" dirty="0">
                <a:latin typeface="+mn-lt"/>
              </a:rPr>
              <a:t>судија одмах прослеђује стечајном управнику</a:t>
            </a:r>
            <a:r>
              <a:rPr lang="ru-RU" sz="2400" dirty="0">
                <a:latin typeface="+mn-lt"/>
              </a:rPr>
              <a:t>, па тек по прегледу од стране стечајног управника евентуално налаже повериоцу њену допуну или уређење уколико је то потребно (уколико нису испуњени услови за њен одбачај без налагања уређења). </a:t>
            </a:r>
          </a:p>
          <a:p>
            <a:endParaRPr lang="ru-RU" sz="24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F33A4-7FAA-6587-8BF2-B4B47F82AF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16401"/>
            <a:ext cx="10515599" cy="1106970"/>
          </a:xfrm>
        </p:spPr>
        <p:txBody>
          <a:bodyPr/>
          <a:lstStyle/>
          <a:p>
            <a:r>
              <a:rPr lang="ru-RU" sz="3200" dirty="0">
                <a:latin typeface="+mn-lt"/>
              </a:rPr>
              <a:t>Поступак испитивања пријава потраживања</a:t>
            </a:r>
          </a:p>
          <a:p>
            <a:r>
              <a:rPr lang="ru-RU" sz="3200" dirty="0">
                <a:latin typeface="+mn-lt"/>
              </a:rPr>
              <a:t>Формално-правно испитивање  </a:t>
            </a:r>
          </a:p>
        </p:txBody>
      </p:sp>
    </p:spTree>
    <p:extLst>
      <p:ext uri="{BB962C8B-B14F-4D97-AF65-F5344CB8AC3E}">
        <p14:creationId xmlns:p14="http://schemas.microsoft.com/office/powerpoint/2010/main" val="8566132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73C0C8-7A04-19E7-96E8-49E58F675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+mn-lt"/>
              </a:rPr>
              <a:t>Након формално-правног испитивања стечајни управник ће пријаву испитати и у </a:t>
            </a:r>
            <a:r>
              <a:rPr lang="ru-RU" sz="2400" u="sng" dirty="0">
                <a:latin typeface="+mn-lt"/>
              </a:rPr>
              <a:t>материјално-правном смислу </a:t>
            </a:r>
            <a:r>
              <a:rPr lang="ru-RU" sz="2400" dirty="0">
                <a:latin typeface="+mn-lt"/>
              </a:rPr>
              <a:t>у зависности о каквој пријави се ради односно да ли је у питању обезбеђено или необезбеђено потраживање, излучни захтев и сл. </a:t>
            </a:r>
          </a:p>
          <a:p>
            <a:r>
              <a:rPr lang="ru-RU" sz="2400" dirty="0">
                <a:latin typeface="+mn-lt"/>
              </a:rPr>
              <a:t>Са допунама пријава потраживања бити посебно обазрив – пример: истичу се потпуно нови захтеви и као такве треба да буду третиране као нове пријаве које морају испунити </a:t>
            </a:r>
            <a:r>
              <a:rPr lang="ru-RU" sz="2400" u="sng" dirty="0">
                <a:latin typeface="+mn-lt"/>
              </a:rPr>
              <a:t>све услове као и иницијалне пријаве</a:t>
            </a:r>
            <a:r>
              <a:rPr lang="ru-RU" sz="2400" dirty="0">
                <a:latin typeface="+mn-lt"/>
              </a:rPr>
              <a:t>. </a:t>
            </a:r>
          </a:p>
          <a:p>
            <a:r>
              <a:rPr lang="ru-RU" sz="2400" u="sng" dirty="0">
                <a:latin typeface="+mn-lt"/>
              </a:rPr>
              <a:t>Проверити</a:t>
            </a:r>
            <a:r>
              <a:rPr lang="ru-RU" sz="2400" dirty="0">
                <a:latin typeface="+mn-lt"/>
              </a:rPr>
              <a:t> рачунску тачност, документацију на којој се пријаве заснивају, да ли је потраживање евидентирано у књиговодству дужника, да ли је исто у међувремену плаћено (у целости или делимично), да ли је потраживање застарело и сл.</a:t>
            </a:r>
          </a:p>
          <a:p>
            <a:endParaRPr lang="ru-RU" sz="24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F33A4-7FAA-6587-8BF2-B4B47F82AF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16401"/>
            <a:ext cx="10515599" cy="1106970"/>
          </a:xfrm>
        </p:spPr>
        <p:txBody>
          <a:bodyPr/>
          <a:lstStyle/>
          <a:p>
            <a:r>
              <a:rPr lang="ru-RU" sz="3200" dirty="0">
                <a:latin typeface="+mn-lt"/>
              </a:rPr>
              <a:t>Поступак испитивања пријава потраживања</a:t>
            </a:r>
          </a:p>
          <a:p>
            <a:r>
              <a:rPr lang="ru-RU" sz="3200" dirty="0">
                <a:latin typeface="+mn-lt"/>
              </a:rPr>
              <a:t>Материјално-правно испитивање  </a:t>
            </a:r>
          </a:p>
        </p:txBody>
      </p:sp>
    </p:spTree>
    <p:extLst>
      <p:ext uri="{BB962C8B-B14F-4D97-AF65-F5344CB8AC3E}">
        <p14:creationId xmlns:p14="http://schemas.microsoft.com/office/powerpoint/2010/main" val="1791404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73C0C8-7A04-19E7-96E8-49E58F675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+mn-lt"/>
              </a:rPr>
              <a:t>Одржавање транспарентности у процесу стечаја како би се </a:t>
            </a:r>
            <a:r>
              <a:rPr lang="ru-RU" sz="2400" u="sng" dirty="0">
                <a:latin typeface="+mn-lt"/>
              </a:rPr>
              <a:t>смањила неизвесност и неповерење</a:t>
            </a:r>
            <a:r>
              <a:rPr lang="ru-RU" sz="2400" dirty="0">
                <a:latin typeface="+mn-lt"/>
              </a:rPr>
              <a:t> међу заинтересованим странама. </a:t>
            </a:r>
            <a:endParaRPr lang="sr-Latn-RS" sz="2400" dirty="0">
              <a:latin typeface="+mn-lt"/>
            </a:endParaRPr>
          </a:p>
          <a:p>
            <a:r>
              <a:rPr lang="ru-RU" sz="2400" dirty="0">
                <a:latin typeface="+mn-lt"/>
              </a:rPr>
              <a:t>Извештавање путем тромесечних извештаја о току стечајног поступка и стању стечајне масе је </a:t>
            </a:r>
            <a:r>
              <a:rPr lang="ru-RU" sz="2400" u="sng" dirty="0">
                <a:latin typeface="+mn-lt"/>
              </a:rPr>
              <a:t>минимум информација</a:t>
            </a:r>
            <a:r>
              <a:rPr lang="ru-RU" sz="2400" dirty="0">
                <a:latin typeface="+mn-lt"/>
              </a:rPr>
              <a:t> које стечајни управник доставља учесницима поступка. </a:t>
            </a:r>
            <a:endParaRPr lang="sr-Latn-RS" sz="2400" dirty="0">
              <a:latin typeface="+mn-lt"/>
            </a:endParaRPr>
          </a:p>
          <a:p>
            <a:r>
              <a:rPr lang="ru-RU" sz="2400" dirty="0">
                <a:latin typeface="+mn-lt"/>
              </a:rPr>
              <a:t>Битна је </a:t>
            </a:r>
            <a:r>
              <a:rPr lang="ru-RU" sz="2400" u="sng" dirty="0">
                <a:latin typeface="+mn-lt"/>
              </a:rPr>
              <a:t>редовна комуникација</a:t>
            </a:r>
            <a:r>
              <a:rPr lang="ru-RU" sz="2400" dirty="0">
                <a:latin typeface="+mn-lt"/>
              </a:rPr>
              <a:t> са свим странама како би се избегле неспоразуми и негативне интерпретације.</a:t>
            </a:r>
          </a:p>
          <a:p>
            <a:r>
              <a:rPr lang="ru-RU" sz="2400" dirty="0">
                <a:latin typeface="+mn-lt"/>
              </a:rPr>
              <a:t>Сви повериоци имају право да затраже и да од стечајног управника благовремено добију све информације које се односе на стечајног дужника, на ток стечајног поступка и на имовину и управљање имовином стечајног дужника</a:t>
            </a:r>
          </a:p>
          <a:p>
            <a:endParaRPr lang="en-US" sz="24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F33A4-7FAA-6587-8BF2-B4B47F82AF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787840"/>
            <a:ext cx="10515599" cy="535531"/>
          </a:xfrm>
        </p:spPr>
        <p:txBody>
          <a:bodyPr/>
          <a:lstStyle/>
          <a:p>
            <a:r>
              <a:rPr lang="sr-Cyrl-RS" sz="3200" dirty="0">
                <a:latin typeface="+mn-lt"/>
              </a:rPr>
              <a:t>Транспарентност и комуникација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74460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73C0C8-7A04-19E7-96E8-49E58F675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+mn-lt"/>
              </a:rPr>
              <a:t>Сваком повериоцу чије је потраживање у целости или делимично оспорено стечајни управник доставља посебно писано обавештење у прописаним роковима при чему је дужан да на захтев повериоца пријаву поново прегледа са </a:t>
            </a:r>
            <a:r>
              <a:rPr lang="ru-RU" sz="2400" u="sng" dirty="0">
                <a:latin typeface="+mn-lt"/>
              </a:rPr>
              <a:t>додатним доказима</a:t>
            </a:r>
            <a:r>
              <a:rPr lang="ru-RU" sz="2400" dirty="0">
                <a:latin typeface="+mn-lt"/>
              </a:rPr>
              <a:t> и након тога одлучи да ли ће је коначно признати или не. </a:t>
            </a:r>
          </a:p>
          <a:p>
            <a:r>
              <a:rPr lang="ru-RU" sz="2400" dirty="0">
                <a:latin typeface="+mn-lt"/>
              </a:rPr>
              <a:t>По ставу праксе додатни докази се </a:t>
            </a:r>
            <a:r>
              <a:rPr lang="ru-RU" sz="2400" u="sng" dirty="0">
                <a:latin typeface="+mn-lt"/>
              </a:rPr>
              <a:t>не третирају као нова пријава</a:t>
            </a:r>
            <a:r>
              <a:rPr lang="ru-RU" sz="2400" dirty="0">
                <a:latin typeface="+mn-lt"/>
              </a:rPr>
              <a:t> већ на основу њих стечајни управник доноси своју коначну одлуку. Ако одлучи да потраживање ипак призна дужан је да на основу тога исправи коначну листу потраживања. </a:t>
            </a:r>
          </a:p>
          <a:p>
            <a:r>
              <a:rPr lang="ru-RU" sz="2400" dirty="0">
                <a:latin typeface="+mn-lt"/>
              </a:rPr>
              <a:t>На основу овога можемо закључити да повериоци </a:t>
            </a:r>
            <a:r>
              <a:rPr lang="ru-RU" sz="2400" u="sng" dirty="0">
                <a:latin typeface="+mn-lt"/>
              </a:rPr>
              <a:t>право да подносе нове доказе могу користити до закључења испитног рочишта</a:t>
            </a:r>
            <a:r>
              <a:rPr lang="ru-RU" sz="2400" dirty="0">
                <a:latin typeface="+mn-lt"/>
              </a:rPr>
              <a:t> након чега су у овом праву преклудирани.</a:t>
            </a:r>
          </a:p>
          <a:p>
            <a:endParaRPr lang="ru-RU" sz="24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F33A4-7FAA-6587-8BF2-B4B47F82AF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16401"/>
            <a:ext cx="10515599" cy="1106970"/>
          </a:xfrm>
        </p:spPr>
        <p:txBody>
          <a:bodyPr/>
          <a:lstStyle/>
          <a:p>
            <a:r>
              <a:rPr lang="ru-RU" sz="3200" dirty="0">
                <a:latin typeface="+mn-lt"/>
              </a:rPr>
              <a:t>Поступак испитивања пријава потраживања</a:t>
            </a:r>
          </a:p>
          <a:p>
            <a:r>
              <a:rPr lang="ru-RU" sz="3200" dirty="0">
                <a:latin typeface="+mn-lt"/>
              </a:rPr>
              <a:t>Додатни докази  </a:t>
            </a:r>
          </a:p>
        </p:txBody>
      </p:sp>
    </p:spTree>
    <p:extLst>
      <p:ext uri="{BB962C8B-B14F-4D97-AF65-F5344CB8AC3E}">
        <p14:creationId xmlns:p14="http://schemas.microsoft.com/office/powerpoint/2010/main" val="33461098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73C0C8-7A04-19E7-96E8-49E58F675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+mn-lt"/>
              </a:rPr>
              <a:t>Поступак медијације се спроводи у складу са посебним законом који тај поступак уређује, а потраживање се издваја из листе потраживања. Медијација </a:t>
            </a:r>
            <a:r>
              <a:rPr lang="ru-RU" sz="2400" u="sng" dirty="0">
                <a:latin typeface="+mn-lt"/>
              </a:rPr>
              <a:t>може трајати 30 дана рачунајући од закључења испитног рочишта</a:t>
            </a:r>
            <a:r>
              <a:rPr lang="ru-RU" sz="2400" dirty="0">
                <a:latin typeface="+mn-lt"/>
              </a:rPr>
              <a:t> (а у изузетним случајевима најдуже 60 дана) након чега ће потраживање или бити уврштено у листу уколико је исто медијацијом утврђено, или ће поверилац стећи статус повериоца оспореног потраживања, уколико потраживање у поступку медијације није утврђено.</a:t>
            </a:r>
          </a:p>
          <a:p>
            <a:r>
              <a:rPr lang="ru-RU" sz="2400" dirty="0">
                <a:latin typeface="+mn-lt"/>
              </a:rPr>
              <a:t>Медијатор у поступку има само </a:t>
            </a:r>
            <a:r>
              <a:rPr lang="ru-RU" sz="2400" u="sng" dirty="0">
                <a:latin typeface="+mn-lt"/>
              </a:rPr>
              <a:t>саветодавна овлашћења</a:t>
            </a:r>
            <a:r>
              <a:rPr lang="ru-RU" sz="2400" dirty="0">
                <a:latin typeface="+mn-lt"/>
              </a:rPr>
              <a:t>. </a:t>
            </a:r>
          </a:p>
          <a:p>
            <a:r>
              <a:rPr lang="ru-RU" sz="2400" dirty="0">
                <a:latin typeface="+mn-lt"/>
              </a:rPr>
              <a:t>Предност медијације у поступку стечаја је пре свега у </a:t>
            </a:r>
            <a:r>
              <a:rPr lang="ru-RU" sz="2400" u="sng" dirty="0">
                <a:latin typeface="+mn-lt"/>
              </a:rPr>
              <a:t>кратком трајању</a:t>
            </a:r>
            <a:r>
              <a:rPr lang="ru-RU" sz="2400" dirty="0">
                <a:latin typeface="+mn-lt"/>
              </a:rPr>
              <a:t> и </a:t>
            </a:r>
            <a:r>
              <a:rPr lang="ru-RU" sz="2400" u="sng" dirty="0">
                <a:latin typeface="+mn-lt"/>
              </a:rPr>
              <a:t>смањење трошкова</a:t>
            </a:r>
            <a:r>
              <a:rPr lang="ru-RU" sz="2400" dirty="0">
                <a:latin typeface="+mn-lt"/>
              </a:rPr>
              <a:t> у односу на поступак пред судом. </a:t>
            </a:r>
          </a:p>
          <a:p>
            <a:r>
              <a:rPr lang="ru-RU" sz="2400" dirty="0">
                <a:latin typeface="+mn-lt"/>
              </a:rPr>
              <a:t>Овај поступак се </a:t>
            </a:r>
            <a:r>
              <a:rPr lang="ru-RU" sz="2400" u="sng" dirty="0">
                <a:latin typeface="+mn-lt"/>
              </a:rPr>
              <a:t>врло ограничено примењује у пракси</a:t>
            </a:r>
            <a:r>
              <a:rPr lang="ru-RU" sz="2400" dirty="0">
                <a:latin typeface="+mn-lt"/>
              </a:rPr>
              <a:t>, вероватно због недовољно развијеног поверења у овај институт</a:t>
            </a:r>
          </a:p>
          <a:p>
            <a:endParaRPr lang="ru-RU" sz="2400" dirty="0">
              <a:latin typeface="+mn-lt"/>
            </a:endParaRPr>
          </a:p>
          <a:p>
            <a:endParaRPr lang="ru-RU" sz="24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F33A4-7FAA-6587-8BF2-B4B47F82AF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16401"/>
            <a:ext cx="10515599" cy="1106970"/>
          </a:xfrm>
        </p:spPr>
        <p:txBody>
          <a:bodyPr/>
          <a:lstStyle/>
          <a:p>
            <a:r>
              <a:rPr lang="ru-RU" sz="3200" dirty="0">
                <a:latin typeface="+mn-lt"/>
              </a:rPr>
              <a:t>Поступак испитивања пријава потраживања</a:t>
            </a:r>
          </a:p>
          <a:p>
            <a:r>
              <a:rPr lang="ru-RU" sz="3200" dirty="0">
                <a:latin typeface="+mn-lt"/>
              </a:rPr>
              <a:t>Медијација  </a:t>
            </a:r>
          </a:p>
        </p:txBody>
      </p:sp>
    </p:spTree>
    <p:extLst>
      <p:ext uri="{BB962C8B-B14F-4D97-AF65-F5344CB8AC3E}">
        <p14:creationId xmlns:p14="http://schemas.microsoft.com/office/powerpoint/2010/main" val="30574210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73C0C8-7A04-19E7-96E8-49E58F675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1" y="1644072"/>
            <a:ext cx="11092872" cy="4812145"/>
          </a:xfrm>
        </p:spPr>
        <p:txBody>
          <a:bodyPr/>
          <a:lstStyle/>
          <a:p>
            <a:r>
              <a:rPr lang="ru-RU" sz="2400" dirty="0">
                <a:latin typeface="+mn-lt"/>
              </a:rPr>
              <a:t>Закон посебно наводи случајеве у којима стечајни управник оваква потраживања може оспорити и то ако је:</a:t>
            </a:r>
          </a:p>
          <a:p>
            <a:r>
              <a:rPr lang="ru-RU" sz="2400" dirty="0">
                <a:latin typeface="+mn-lt"/>
              </a:rPr>
              <a:t>1.извршна исправа укинута, поништена, преиначена или стављена ван снаге;</a:t>
            </a:r>
          </a:p>
          <a:p>
            <a:r>
              <a:rPr lang="ru-RU" sz="2400" dirty="0">
                <a:latin typeface="+mn-lt"/>
              </a:rPr>
              <a:t>2.потраживање престало на основу чињенице која је наступила након извршности;</a:t>
            </a:r>
          </a:p>
          <a:p>
            <a:r>
              <a:rPr lang="ru-RU" sz="2400" dirty="0">
                <a:latin typeface="+mn-lt"/>
              </a:rPr>
              <a:t>3.протекао рок у коме се по закону може тражити извршење;</a:t>
            </a:r>
          </a:p>
          <a:p>
            <a:r>
              <a:rPr lang="ru-RU" sz="2400" dirty="0">
                <a:latin typeface="+mn-lt"/>
              </a:rPr>
              <a:t>4.потраживање није прешло на извршног повериоца, односно обавеза није прешла на извршног дужника;</a:t>
            </a:r>
          </a:p>
          <a:p>
            <a:r>
              <a:rPr lang="ru-RU" sz="2400" dirty="0">
                <a:latin typeface="+mn-lt"/>
              </a:rPr>
              <a:t>5.извршна исправа таква да би радња њеног извршења могла бити предмет побијања.</a:t>
            </a:r>
          </a:p>
          <a:p>
            <a:r>
              <a:rPr lang="ru-RU" sz="2400" dirty="0">
                <a:latin typeface="+mn-lt"/>
              </a:rPr>
              <a:t>Уколико потраживање засновано на извршној исправи оспори, на стечајном дужнику (односно на стечајном управнику) ће у парници за утврђење потраживања бити терет доказивања.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F33A4-7FAA-6587-8BF2-B4B47F82AF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16401"/>
            <a:ext cx="10515599" cy="1106970"/>
          </a:xfrm>
        </p:spPr>
        <p:txBody>
          <a:bodyPr/>
          <a:lstStyle/>
          <a:p>
            <a:r>
              <a:rPr lang="ru-RU" sz="3200" dirty="0">
                <a:latin typeface="+mn-lt"/>
              </a:rPr>
              <a:t>Поступак испитивања пријава потраживања</a:t>
            </a:r>
          </a:p>
          <a:p>
            <a:r>
              <a:rPr lang="ru-RU" sz="3200" dirty="0">
                <a:latin typeface="+mn-lt"/>
              </a:rPr>
              <a:t>Извршна исправа  </a:t>
            </a:r>
          </a:p>
        </p:txBody>
      </p:sp>
    </p:spTree>
    <p:extLst>
      <p:ext uri="{BB962C8B-B14F-4D97-AF65-F5344CB8AC3E}">
        <p14:creationId xmlns:p14="http://schemas.microsoft.com/office/powerpoint/2010/main" val="15576570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73C0C8-7A04-19E7-96E8-49E58F675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+mn-lt"/>
              </a:rPr>
              <a:t>Поред самог признања потраживања стечајни управник иста сврстава у исплатне редове који су прописани законом. </a:t>
            </a:r>
          </a:p>
          <a:p>
            <a:r>
              <a:rPr lang="ru-RU" sz="2400" dirty="0">
                <a:latin typeface="+mn-lt"/>
              </a:rPr>
              <a:t>По новом схватању праксе, поверилац се може упутити </a:t>
            </a:r>
            <a:r>
              <a:rPr lang="ru-RU" sz="2400" u="sng" dirty="0">
                <a:latin typeface="+mn-lt"/>
              </a:rPr>
              <a:t>на парницу</a:t>
            </a:r>
            <a:r>
              <a:rPr lang="ru-RU" sz="2400" dirty="0">
                <a:latin typeface="+mn-lt"/>
              </a:rPr>
              <a:t> не само да докаже да његово потраживање постоји и у ком износу већ </a:t>
            </a:r>
            <a:r>
              <a:rPr lang="ru-RU" sz="2400" u="sng" dirty="0">
                <a:latin typeface="+mn-lt"/>
              </a:rPr>
              <a:t>и да утврди и ком исплатном реду то потраживање припада</a:t>
            </a:r>
          </a:p>
          <a:p>
            <a:r>
              <a:rPr lang="ru-RU" sz="2400" dirty="0">
                <a:latin typeface="+mn-lt"/>
              </a:rPr>
              <a:t>Суд својом одлуком повериоцу признаје право намирења у складу са законом прописаним исплатним редом у коме се његово потраживање може намирити. </a:t>
            </a:r>
          </a:p>
          <a:p>
            <a:r>
              <a:rPr lang="ru-RU" sz="2400" dirty="0">
                <a:latin typeface="+mn-lt"/>
              </a:rPr>
              <a:t>Поред овога поверилац може суду уложити и </a:t>
            </a:r>
            <a:r>
              <a:rPr lang="ru-RU" sz="2400" u="sng" dirty="0">
                <a:latin typeface="+mn-lt"/>
              </a:rPr>
              <a:t>примедбу на рад стечајног управника </a:t>
            </a:r>
            <a:r>
              <a:rPr lang="ru-RU" sz="2400" dirty="0">
                <a:latin typeface="+mn-lt"/>
              </a:rPr>
              <a:t>у погледу разврставања његовог потраживања у одређени исплатни ред. О примедби суд одлучује закључком против кога није дозвољена жалба.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F33A4-7FAA-6587-8BF2-B4B47F82AF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16401"/>
            <a:ext cx="10515599" cy="1106970"/>
          </a:xfrm>
        </p:spPr>
        <p:txBody>
          <a:bodyPr/>
          <a:lstStyle/>
          <a:p>
            <a:r>
              <a:rPr lang="ru-RU" sz="3200" dirty="0">
                <a:latin typeface="+mn-lt"/>
              </a:rPr>
              <a:t>Поступак испитивања пријава потраживања</a:t>
            </a:r>
          </a:p>
          <a:p>
            <a:r>
              <a:rPr lang="ru-RU" sz="3200" dirty="0">
                <a:latin typeface="+mn-lt"/>
              </a:rPr>
              <a:t>Исплатни редови  </a:t>
            </a:r>
          </a:p>
        </p:txBody>
      </p:sp>
    </p:spTree>
    <p:extLst>
      <p:ext uri="{BB962C8B-B14F-4D97-AF65-F5344CB8AC3E}">
        <p14:creationId xmlns:p14="http://schemas.microsoft.com/office/powerpoint/2010/main" val="17229625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73C0C8-7A04-19E7-96E8-49E58F675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+mn-lt"/>
              </a:rPr>
              <a:t>Остваривање права поверилаца оспорених потраживања у поступку стечаја су у крајњој надлежности </a:t>
            </a:r>
            <a:r>
              <a:rPr lang="ru-RU" sz="2400" u="sng" dirty="0">
                <a:latin typeface="+mn-lt"/>
              </a:rPr>
              <a:t>парничног суда</a:t>
            </a:r>
            <a:r>
              <a:rPr lang="ru-RU" sz="2400" dirty="0">
                <a:latin typeface="+mn-lt"/>
              </a:rPr>
              <a:t>. </a:t>
            </a:r>
          </a:p>
          <a:p>
            <a:r>
              <a:rPr lang="ru-RU" sz="2400" dirty="0">
                <a:latin typeface="+mn-lt"/>
              </a:rPr>
              <a:t>Повериоци који су упућени на парнични поступак по оспореном потраживању дужни су да исти </a:t>
            </a:r>
            <a:r>
              <a:rPr lang="ru-RU" sz="2400" u="sng" dirty="0">
                <a:latin typeface="+mn-lt"/>
              </a:rPr>
              <a:t>у законском року покрену и о томе обавесте суд</a:t>
            </a:r>
            <a:r>
              <a:rPr lang="ru-RU" sz="2400" dirty="0">
                <a:latin typeface="+mn-lt"/>
              </a:rPr>
              <a:t>.</a:t>
            </a:r>
          </a:p>
          <a:p>
            <a:r>
              <a:rPr lang="ru-RU" sz="2400" dirty="0">
                <a:latin typeface="+mn-lt"/>
              </a:rPr>
              <a:t>Правоснажна судска одлука о оспореном потраживању има дејство према стечајном дужнику и свим његовим повериоцима. </a:t>
            </a:r>
          </a:p>
          <a:p>
            <a:r>
              <a:rPr lang="ru-RU" sz="2400" dirty="0">
                <a:latin typeface="+mn-lt"/>
              </a:rPr>
              <a:t>По захтеву повериоца чије је потраживање у парници утврђено стечајни судија је дужан да </a:t>
            </a:r>
            <a:r>
              <a:rPr lang="ru-RU" sz="2400" u="sng" dirty="0">
                <a:latin typeface="+mn-lt"/>
              </a:rPr>
              <a:t>измени коначну листу</a:t>
            </a:r>
            <a:r>
              <a:rPr lang="ru-RU" sz="2400" dirty="0">
                <a:latin typeface="+mn-lt"/>
              </a:rPr>
              <a:t> утврђених потраживања.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F33A4-7FAA-6587-8BF2-B4B47F82AF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16401"/>
            <a:ext cx="10515599" cy="1106970"/>
          </a:xfrm>
        </p:spPr>
        <p:txBody>
          <a:bodyPr/>
          <a:lstStyle/>
          <a:p>
            <a:r>
              <a:rPr lang="ru-RU" sz="3200" dirty="0">
                <a:latin typeface="+mn-lt"/>
              </a:rPr>
              <a:t>Поступак испитивања пријава потраживања</a:t>
            </a:r>
          </a:p>
          <a:p>
            <a:r>
              <a:rPr lang="ru-RU" sz="3200" dirty="0">
                <a:latin typeface="+mn-lt"/>
              </a:rPr>
              <a:t>Парнични поступак  </a:t>
            </a:r>
          </a:p>
        </p:txBody>
      </p:sp>
    </p:spTree>
    <p:extLst>
      <p:ext uri="{BB962C8B-B14F-4D97-AF65-F5344CB8AC3E}">
        <p14:creationId xmlns:p14="http://schemas.microsoft.com/office/powerpoint/2010/main" val="3128922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83719-EA96-83CB-8222-CD153AB08E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1521" y="933323"/>
            <a:ext cx="6891050" cy="4147802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sr-Cyrl-RS" sz="6000" b="1" dirty="0">
                <a:latin typeface="+mn-lt"/>
              </a:rPr>
              <a:t>ХВАЛА НА ПАЖЊИ</a:t>
            </a:r>
            <a:endParaRPr lang="en-US" sz="6000" b="1" dirty="0">
              <a:latin typeface="+mn-lt"/>
            </a:endParaRPr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03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73C0C8-7A04-19E7-96E8-49E58F675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+mn-lt"/>
              </a:rPr>
              <a:t>Огласи, решења и други акти суда, </a:t>
            </a:r>
            <a:r>
              <a:rPr lang="ru-RU" sz="2400" u="sng" dirty="0">
                <a:latin typeface="+mn-lt"/>
              </a:rPr>
              <a:t>објављују се на огласној и електронској огласној табли</a:t>
            </a:r>
            <a:r>
              <a:rPr lang="ru-RU" sz="2400" dirty="0">
                <a:latin typeface="+mn-lt"/>
              </a:rPr>
              <a:t> суда;</a:t>
            </a:r>
          </a:p>
          <a:p>
            <a:r>
              <a:rPr lang="ru-RU" sz="2400" dirty="0">
                <a:latin typeface="+mn-lt"/>
              </a:rPr>
              <a:t>Када је то прописано, </a:t>
            </a:r>
            <a:r>
              <a:rPr lang="ru-RU" sz="2400" u="sng" dirty="0">
                <a:latin typeface="+mn-lt"/>
              </a:rPr>
              <a:t>достављају се и одговарајућем регистру</a:t>
            </a:r>
            <a:r>
              <a:rPr lang="ru-RU" sz="2400" dirty="0">
                <a:latin typeface="+mn-lt"/>
              </a:rPr>
              <a:t> ради јавног објављивања на интернет страни тог регистра или на други начин; </a:t>
            </a:r>
            <a:endParaRPr lang="sr-Latn-RS" sz="2400" dirty="0">
              <a:latin typeface="+mn-lt"/>
            </a:endParaRPr>
          </a:p>
          <a:p>
            <a:r>
              <a:rPr lang="ru-RU" sz="2400" dirty="0">
                <a:latin typeface="+mn-lt"/>
              </a:rPr>
              <a:t>Сви </a:t>
            </a:r>
            <a:r>
              <a:rPr lang="ru-RU" sz="2400" u="sng" dirty="0">
                <a:latin typeface="+mn-lt"/>
              </a:rPr>
              <a:t>поднесци стечајног управника</a:t>
            </a:r>
            <a:r>
              <a:rPr lang="ru-RU" sz="2400" dirty="0">
                <a:latin typeface="+mn-lt"/>
              </a:rPr>
              <a:t> и учесника у поступку са свим прилозима </a:t>
            </a:r>
            <a:r>
              <a:rPr lang="ru-RU" sz="2400" u="sng" dirty="0">
                <a:latin typeface="+mn-lt"/>
              </a:rPr>
              <a:t>објављују се, одмах по пријему, на јавном порталу</a:t>
            </a:r>
            <a:r>
              <a:rPr lang="ru-RU" sz="2400" dirty="0">
                <a:latin typeface="+mn-lt"/>
              </a:rPr>
              <a:t> надлежног привредног суда;</a:t>
            </a:r>
          </a:p>
          <a:p>
            <a:r>
              <a:rPr lang="ru-RU" sz="2400" dirty="0">
                <a:latin typeface="+mn-lt"/>
              </a:rPr>
              <a:t>Стечајни управник доставља </a:t>
            </a:r>
            <a:r>
              <a:rPr lang="ru-RU" sz="2400" u="sng" dirty="0">
                <a:latin typeface="+mn-lt"/>
              </a:rPr>
              <a:t>тромесечне писане извештаје</a:t>
            </a:r>
            <a:r>
              <a:rPr lang="ru-RU" sz="2400" dirty="0">
                <a:latin typeface="+mn-lt"/>
              </a:rPr>
              <a:t> о току стечајног поступка и о стању стечајне масе;</a:t>
            </a:r>
          </a:p>
          <a:p>
            <a:r>
              <a:rPr lang="ru-RU" sz="2400" dirty="0">
                <a:latin typeface="+mn-lt"/>
              </a:rPr>
              <a:t>Закон о стечајном поступку обухвата читав </a:t>
            </a:r>
            <a:r>
              <a:rPr lang="sr-Cyrl-RS" sz="2400" dirty="0">
                <a:latin typeface="+mn-lt"/>
              </a:rPr>
              <a:t>и читав </a:t>
            </a:r>
            <a:r>
              <a:rPr lang="ru-RU" sz="2400" dirty="0">
                <a:latin typeface="+mn-lt"/>
              </a:rPr>
              <a:t>низ </a:t>
            </a:r>
            <a:r>
              <a:rPr lang="ru-RU" sz="2400" u="sng" dirty="0">
                <a:latin typeface="+mn-lt"/>
              </a:rPr>
              <a:t>других докумената</a:t>
            </a:r>
            <a:r>
              <a:rPr lang="ru-RU" sz="2400" dirty="0">
                <a:latin typeface="+mn-lt"/>
              </a:rPr>
              <a:t>.</a:t>
            </a:r>
          </a:p>
          <a:p>
            <a:endParaRPr lang="en-US" sz="24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F33A4-7FAA-6587-8BF2-B4B47F82AF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787840"/>
            <a:ext cx="10515599" cy="535531"/>
          </a:xfrm>
        </p:spPr>
        <p:txBody>
          <a:bodyPr/>
          <a:lstStyle/>
          <a:p>
            <a:r>
              <a:rPr lang="sr-Cyrl-RS" sz="3200" dirty="0">
                <a:latin typeface="+mn-lt"/>
              </a:rPr>
              <a:t>Редовно извештавање</a:t>
            </a:r>
          </a:p>
        </p:txBody>
      </p:sp>
    </p:spTree>
    <p:extLst>
      <p:ext uri="{BB962C8B-B14F-4D97-AF65-F5344CB8AC3E}">
        <p14:creationId xmlns:p14="http://schemas.microsoft.com/office/powerpoint/2010/main" val="61204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73C0C8-7A04-19E7-96E8-49E58F675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+mn-lt"/>
              </a:rPr>
              <a:t>Побољшава ефикасност и доступност информација;</a:t>
            </a:r>
          </a:p>
          <a:p>
            <a:r>
              <a:rPr lang="ru-RU" sz="2400" dirty="0">
                <a:latin typeface="+mn-lt"/>
              </a:rPr>
              <a:t>Обухвата </a:t>
            </a:r>
            <a:r>
              <a:rPr lang="ru-RU" sz="2400" u="sng" dirty="0">
                <a:latin typeface="+mn-lt"/>
              </a:rPr>
              <a:t>wеб странице</a:t>
            </a:r>
            <a:r>
              <a:rPr lang="ru-RU" sz="2400" dirty="0">
                <a:latin typeface="+mn-lt"/>
              </a:rPr>
              <a:t>, </a:t>
            </a:r>
            <a:r>
              <a:rPr lang="ru-RU" sz="2400" u="sng" dirty="0">
                <a:latin typeface="+mn-lt"/>
              </a:rPr>
              <a:t>емаил обавештења</a:t>
            </a:r>
            <a:r>
              <a:rPr lang="ru-RU" sz="2400" dirty="0">
                <a:latin typeface="+mn-lt"/>
              </a:rPr>
              <a:t> и </a:t>
            </a:r>
            <a:r>
              <a:rPr lang="ru-RU" sz="2400" u="sng" dirty="0">
                <a:latin typeface="+mn-lt"/>
              </a:rPr>
              <a:t>дигиталне платформе</a:t>
            </a:r>
            <a:r>
              <a:rPr lang="ru-RU" sz="2400" dirty="0">
                <a:latin typeface="+mn-lt"/>
              </a:rPr>
              <a:t> за размену докумената.</a:t>
            </a:r>
          </a:p>
          <a:p>
            <a:r>
              <a:rPr lang="ru-RU" sz="2400" dirty="0">
                <a:latin typeface="+mn-lt"/>
              </a:rPr>
              <a:t>Многе корисне податке о току стечајног поступка и стању стечајне масе </a:t>
            </a:r>
            <a:r>
              <a:rPr lang="ru-RU" sz="2400" u="sng" dirty="0">
                <a:latin typeface="+mn-lt"/>
              </a:rPr>
              <a:t>објављују се на сајту АЛСУ</a:t>
            </a:r>
            <a:r>
              <a:rPr lang="ru-RU" sz="2400" dirty="0">
                <a:latin typeface="+mn-lt"/>
              </a:rPr>
              <a:t> као што су информације о имовини, продајама, тромесечним извештајима, фази поступка итд. </a:t>
            </a:r>
          </a:p>
          <a:p>
            <a:r>
              <a:rPr lang="ru-RU" sz="2400" dirty="0">
                <a:latin typeface="+mn-lt"/>
              </a:rPr>
              <a:t>Судови објављују поднеске стечајног управника и учесника у поступку, на </a:t>
            </a:r>
            <a:r>
              <a:rPr lang="ru-RU" sz="2400" u="sng" dirty="0">
                <a:latin typeface="+mn-lt"/>
              </a:rPr>
              <a:t>јавном порталу</a:t>
            </a:r>
            <a:r>
              <a:rPr lang="ru-RU" sz="2400" dirty="0">
                <a:latin typeface="+mn-lt"/>
              </a:rPr>
              <a:t> надлежног привредног суда или на </a:t>
            </a:r>
            <a:r>
              <a:rPr lang="ru-RU" sz="2400" u="sng" dirty="0">
                <a:latin typeface="+mn-lt"/>
              </a:rPr>
              <a:t>други начин</a:t>
            </a:r>
            <a:r>
              <a:rPr lang="ru-RU" sz="2400" dirty="0">
                <a:latin typeface="+mn-lt"/>
              </a:rPr>
              <a:t> којим се омогућава да јавност буде упозната о току стечајног поступка, уз поштовање прописа којим се уређује заштита података личности.</a:t>
            </a:r>
          </a:p>
          <a:p>
            <a:endParaRPr lang="en-US" sz="24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F33A4-7FAA-6587-8BF2-B4B47F82AF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787840"/>
            <a:ext cx="10515599" cy="535531"/>
          </a:xfrm>
        </p:spPr>
        <p:txBody>
          <a:bodyPr/>
          <a:lstStyle/>
          <a:p>
            <a:r>
              <a:rPr lang="sr-Cyrl-RS" sz="3200" dirty="0">
                <a:latin typeface="+mn-lt"/>
              </a:rPr>
              <a:t>Коришћење дигиталних платформи</a:t>
            </a:r>
          </a:p>
        </p:txBody>
      </p:sp>
    </p:spTree>
    <p:extLst>
      <p:ext uri="{BB962C8B-B14F-4D97-AF65-F5344CB8AC3E}">
        <p14:creationId xmlns:p14="http://schemas.microsoft.com/office/powerpoint/2010/main" val="2400918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73C0C8-7A04-19E7-96E8-49E58F675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42188" cy="4351338"/>
          </a:xfrm>
        </p:spPr>
        <p:txBody>
          <a:bodyPr/>
          <a:lstStyle/>
          <a:p>
            <a:r>
              <a:rPr lang="ru-RU" sz="2400" dirty="0">
                <a:latin typeface="+mn-lt"/>
              </a:rPr>
              <a:t>Стечајни управници као корисници ЕРС програма (систем за аутоматизовано вођење стечајних поступака и електронско извештавање) имају на располагању </a:t>
            </a:r>
            <a:r>
              <a:rPr lang="ru-RU" sz="2400" u="sng" dirty="0">
                <a:latin typeface="+mn-lt"/>
              </a:rPr>
              <a:t>бројне могућности за сачињавање и објављивање докумената</a:t>
            </a:r>
            <a:r>
              <a:rPr lang="ru-RU" sz="2400" dirty="0">
                <a:latin typeface="+mn-lt"/>
              </a:rPr>
              <a:t> и извештаја стечајног поступка.</a:t>
            </a:r>
          </a:p>
          <a:p>
            <a:r>
              <a:rPr lang="ru-RU" sz="2400" dirty="0">
                <a:latin typeface="+mn-lt"/>
              </a:rPr>
              <a:t> </a:t>
            </a:r>
          </a:p>
          <a:p>
            <a:r>
              <a:rPr lang="ru-RU" sz="2400" dirty="0">
                <a:latin typeface="+mn-lt"/>
              </a:rPr>
              <a:t>Такође, стечајни управник се може у сваком тренутку </a:t>
            </a:r>
            <a:r>
              <a:rPr lang="ru-RU" sz="2400" u="sng" dirty="0">
                <a:latin typeface="+mn-lt"/>
              </a:rPr>
              <a:t>обратити стручним лицима у АЛСУ</a:t>
            </a:r>
            <a:r>
              <a:rPr lang="ru-RU" sz="2400" dirty="0">
                <a:latin typeface="+mn-lt"/>
              </a:rPr>
              <a:t> електронским путем, те може очекивати да ће се било какав проблем везано ЕРС програм решити у најкраћем могућем року. </a:t>
            </a:r>
          </a:p>
          <a:p>
            <a:endParaRPr lang="en-US" sz="24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F33A4-7FAA-6587-8BF2-B4B47F82AF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787840"/>
            <a:ext cx="10515599" cy="535531"/>
          </a:xfrm>
        </p:spPr>
        <p:txBody>
          <a:bodyPr/>
          <a:lstStyle/>
          <a:p>
            <a:r>
              <a:rPr lang="sr-Cyrl-RS" sz="3200" dirty="0">
                <a:latin typeface="+mn-lt"/>
              </a:rPr>
              <a:t>ЕРС програм</a:t>
            </a:r>
          </a:p>
        </p:txBody>
      </p:sp>
      <p:pic>
        <p:nvPicPr>
          <p:cNvPr id="2054" name="Picture 6" descr="ers_baner_lat">
            <a:extLst>
              <a:ext uri="{FF2B5EF4-FFF2-40B4-BE49-F238E27FC236}">
                <a16:creationId xmlns:a16="http://schemas.microsoft.com/office/drawing/2014/main" id="{72F58572-5DC7-27B7-665F-9474352FC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388" y="1825625"/>
            <a:ext cx="3582825" cy="203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5799BD-4C35-6A34-8470-3179939A5680}"/>
              </a:ext>
            </a:extLst>
          </p:cNvPr>
          <p:cNvSpPr txBox="1"/>
          <p:nvPr/>
        </p:nvSpPr>
        <p:spPr>
          <a:xfrm>
            <a:off x="6880388" y="5038498"/>
            <a:ext cx="3582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400" b="1" dirty="0">
                <a:cs typeface="Times New Roman" panose="02020603050405020304" pitchFamily="18" charset="0"/>
              </a:rPr>
              <a:t>podrskaERS@alsu.gov.rs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1908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73C0C8-7A04-19E7-96E8-49E58F675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257798" cy="3201941"/>
          </a:xfrm>
        </p:spPr>
        <p:txBody>
          <a:bodyPr/>
          <a:lstStyle/>
          <a:p>
            <a:r>
              <a:rPr lang="ru-RU" sz="2400" dirty="0">
                <a:latin typeface="+mn-lt"/>
              </a:rPr>
              <a:t>Пружање информација и едукација поверилаца и других заинтересованих страна о стечајном поступку, њиховим правима и обавезама може </a:t>
            </a:r>
            <a:r>
              <a:rPr lang="ru-RU" sz="2400" u="sng" dirty="0">
                <a:latin typeface="+mn-lt"/>
              </a:rPr>
              <a:t>смањити неспоразуме и повећати сарадњу.</a:t>
            </a:r>
          </a:p>
          <a:p>
            <a:r>
              <a:rPr lang="ru-RU" sz="2400" dirty="0">
                <a:latin typeface="+mn-lt"/>
              </a:rPr>
              <a:t>Ефикасна комуникација је кључна и за решавање потенцијалних сукоба између поверилаца, или између поверилаца и дужника</a:t>
            </a:r>
            <a:endParaRPr lang="en-US" sz="24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F33A4-7FAA-6587-8BF2-B4B47F82AF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787840"/>
            <a:ext cx="10515599" cy="535531"/>
          </a:xfrm>
        </p:spPr>
        <p:txBody>
          <a:bodyPr/>
          <a:lstStyle/>
          <a:p>
            <a:r>
              <a:rPr lang="sr-Cyrl-RS" sz="3200" dirty="0">
                <a:latin typeface="+mn-lt"/>
              </a:rPr>
              <a:t>Едукација заинтересованих страна</a:t>
            </a:r>
          </a:p>
        </p:txBody>
      </p:sp>
      <p:pic>
        <p:nvPicPr>
          <p:cNvPr id="3074" name="Picture 2" descr="Free Stock Photo of Free Education Means No Charge And Educate | Download  Free Images and Free Illustrations">
            <a:extLst>
              <a:ext uri="{FF2B5EF4-FFF2-40B4-BE49-F238E27FC236}">
                <a16:creationId xmlns:a16="http://schemas.microsoft.com/office/drawing/2014/main" id="{AA496209-A650-98E9-03F7-3A3CC122A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7" y="1825625"/>
            <a:ext cx="4221021" cy="351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202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73C0C8-7A04-19E7-96E8-49E58F675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+mn-lt"/>
              </a:rPr>
              <a:t>У случајевима стечаја који </a:t>
            </a:r>
            <a:r>
              <a:rPr lang="ru-RU" sz="2400" u="sng" dirty="0">
                <a:latin typeface="+mn-lt"/>
              </a:rPr>
              <a:t>привлаче јавну пажњу</a:t>
            </a:r>
            <a:r>
              <a:rPr lang="ru-RU" sz="2400" dirty="0">
                <a:latin typeface="+mn-lt"/>
              </a:rPr>
              <a:t>, важно је имати јасну стратегију комуникације са медијима како би се осигурало да је </a:t>
            </a:r>
            <a:r>
              <a:rPr lang="ru-RU" sz="2400" u="sng" dirty="0">
                <a:latin typeface="+mn-lt"/>
              </a:rPr>
              <a:t>јавност правилно информисана</a:t>
            </a:r>
            <a:r>
              <a:rPr lang="ru-RU" sz="2400" dirty="0">
                <a:latin typeface="+mn-lt"/>
              </a:rPr>
              <a:t> и како би се избегли неспоразуми и негативни публицитет. </a:t>
            </a:r>
          </a:p>
          <a:p>
            <a:r>
              <a:rPr lang="ru-RU" sz="2400" dirty="0">
                <a:latin typeface="+mn-lt"/>
              </a:rPr>
              <a:t>Стечајни управник мора да зна да </a:t>
            </a:r>
            <a:r>
              <a:rPr lang="ru-RU" sz="2400" u="sng" dirty="0">
                <a:latin typeface="+mn-lt"/>
              </a:rPr>
              <a:t>појављивањем у медијима може допринети угледу стечајне професије.</a:t>
            </a:r>
            <a:r>
              <a:rPr lang="ru-RU" sz="2400" dirty="0">
                <a:latin typeface="+mn-lt"/>
              </a:rPr>
              <a:t> Такође, лоша конотација и несмотреност може имати супротан ефекат. </a:t>
            </a:r>
          </a:p>
          <a:p>
            <a:r>
              <a:rPr lang="ru-RU" sz="2400" dirty="0">
                <a:latin typeface="+mn-lt"/>
              </a:rPr>
              <a:t>Пре појављивања у медијима, стечајни управник се мора </a:t>
            </a:r>
            <a:r>
              <a:rPr lang="ru-RU" sz="2400" u="sng" dirty="0">
                <a:latin typeface="+mn-lt"/>
              </a:rPr>
              <a:t>добро припремити</a:t>
            </a:r>
            <a:r>
              <a:rPr lang="ru-RU" sz="2400" dirty="0">
                <a:latin typeface="+mn-lt"/>
              </a:rPr>
              <a:t> за питања (уколико је могуће да иста добије унапред). </a:t>
            </a:r>
          </a:p>
          <a:p>
            <a:endParaRPr lang="en-US" sz="24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F33A4-7FAA-6587-8BF2-B4B47F82AF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787840"/>
            <a:ext cx="10515599" cy="535531"/>
          </a:xfrm>
        </p:spPr>
        <p:txBody>
          <a:bodyPr/>
          <a:lstStyle/>
          <a:p>
            <a:r>
              <a:rPr lang="sr-Cyrl-RS" sz="3200" dirty="0">
                <a:latin typeface="+mn-lt"/>
              </a:rPr>
              <a:t>Комуникација са медијима</a:t>
            </a:r>
          </a:p>
        </p:txBody>
      </p:sp>
    </p:spTree>
    <p:extLst>
      <p:ext uri="{BB962C8B-B14F-4D97-AF65-F5344CB8AC3E}">
        <p14:creationId xmlns:p14="http://schemas.microsoft.com/office/powerpoint/2010/main" val="1500766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600" b="1" i="0" dirty="0" smtClean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sisl xmlns:xsd="http://www.w3.org/2001/XMLSchema" xmlns:xsi="http://www.w3.org/2001/XMLSchema-instance" xmlns="http://www.boldonjames.com/2008/01/sie/internal/label" sislVersion="0" policy="1d45786f-a737-4735-8af6-df12fb6939a2" origin="userSelected">
  <element uid="9c87da95-7b2f-439f-bfd9-321fc51f6870" value=""/>
  <element uid="214105f6-acd4-485a-afa0-a0b988f7534c" value=""/>
</sisl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FC1F2D5D412145895B372EE30D1476" ma:contentTypeVersion="19" ma:contentTypeDescription="Create a new document." ma:contentTypeScope="" ma:versionID="e89829103baa412ae9f324af6006d608">
  <xsd:schema xmlns:xsd="http://www.w3.org/2001/XMLSchema" xmlns:xs="http://www.w3.org/2001/XMLSchema" xmlns:p="http://schemas.microsoft.com/office/2006/metadata/properties" xmlns:ns2="14a4c7eb-f6e3-410b-8bc7-bcbd463cc259" xmlns:ns3="198f3a57-6bf6-4746-a3af-d88405e89332" xmlns:ns4="ac0f2cb4-908e-41c7-976c-eb68511c53aa" targetNamespace="http://schemas.microsoft.com/office/2006/metadata/properties" ma:root="true" ma:fieldsID="f08d93ae56413a116e480bc309378151" ns2:_="" ns3:_="" ns4:_="">
    <xsd:import namespace="14a4c7eb-f6e3-410b-8bc7-bcbd463cc259"/>
    <xsd:import namespace="198f3a57-6bf6-4746-a3af-d88405e89332"/>
    <xsd:import namespace="ac0f2cb4-908e-41c7-976c-eb68511c53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4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a4c7eb-f6e3-410b-8bc7-bcbd463cc2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dd5f4a5-f25a-477f-9e2f-1995290100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8f3a57-6bf6-4746-a3af-d88405e8933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0f2cb4-908e-41c7-976c-eb68511c53aa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c54ef55-94a5-4245-9539-9503d4867bcb}" ma:internalName="TaxCatchAll" ma:showField="CatchAllData" ma:web="198f3a57-6bf6-4746-a3af-d88405e893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2EE918-158E-4678-A0B0-D0B232BD657C}">
  <ds:schemaRefs>
    <ds:schemaRef ds:uri="http://www.w3.org/2001/XMLSchema"/>
    <ds:schemaRef ds:uri="http://www.boldonjames.com/2008/01/sie/internal/label"/>
  </ds:schemaRefs>
</ds:datastoreItem>
</file>

<file path=customXml/itemProps2.xml><?xml version="1.0" encoding="utf-8"?>
<ds:datastoreItem xmlns:ds="http://schemas.openxmlformats.org/officeDocument/2006/customXml" ds:itemID="{B44A5BC1-49AF-4858-8C54-7646003323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a4c7eb-f6e3-410b-8bc7-bcbd463cc259"/>
    <ds:schemaRef ds:uri="198f3a57-6bf6-4746-a3af-d88405e89332"/>
    <ds:schemaRef ds:uri="ac0f2cb4-908e-41c7-976c-eb68511c53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73947A-ED7A-4E9D-BECB-624B28CEDAB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72f4752-6874-4876-bad5-e6d61f991171}" enabled="0" method="" siteId="{172f4752-6874-4876-bad5-e6d61f99117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8656</TotalTime>
  <Words>3542</Words>
  <Application>Microsoft Office PowerPoint</Application>
  <PresentationFormat>Widescreen</PresentationFormat>
  <Paragraphs>248</Paragraphs>
  <Slides>45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 Zoller</dc:creator>
  <cp:keywords>[EBRD/NON-BANK USE]</cp:keywords>
  <cp:lastModifiedBy>Jelena Ristanovic</cp:lastModifiedBy>
  <cp:revision>62</cp:revision>
  <dcterms:created xsi:type="dcterms:W3CDTF">2024-02-02T09:43:20Z</dcterms:created>
  <dcterms:modified xsi:type="dcterms:W3CDTF">2024-03-13T14:26:29Z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c03253d6-50a2-4244-815d-9f35d6df21b5</vt:lpwstr>
  </property>
  <property fmtid="{D5CDD505-2E9C-101B-9397-08002B2CF9AE}" pid="3" name="bjClsUserRVM">
    <vt:lpwstr>[]</vt:lpwstr>
  </property>
  <property fmtid="{D5CDD505-2E9C-101B-9397-08002B2CF9AE}" pid="4" name="bjSaver">
    <vt:lpwstr>4ON0lCknkJIuQWwEtxfwDkdhYN+H0380</vt:lpwstr>
  </property>
  <property fmtid="{D5CDD505-2E9C-101B-9397-08002B2CF9AE}" pid="5" name="bjDocumentLabelXML">
    <vt:lpwstr>&lt;?xml version="1.0" encoding="us-ascii"?&gt;&lt;sisl xmlns:xsd="http://www.w3.org/2001/XMLSchema" xmlns:xsi="http://www.w3.org/2001/XMLSchema-instance" sislVersion="0" policy="1d45786f-a737-4735-8af6-df12fb6939a2" origin="userSelected" xmlns="http://www.boldonj</vt:lpwstr>
  </property>
  <property fmtid="{D5CDD505-2E9C-101B-9397-08002B2CF9AE}" pid="6" name="bjDocumentLabelXML-0">
    <vt:lpwstr>ames.com/2008/01/sie/internal/label"&gt;&lt;element uid="9c87da95-7b2f-439f-bfd9-321fc51f6870" value="" /&gt;&lt;element uid="214105f6-acd4-485a-afa0-a0b988f7534c" value="" /&gt;&lt;/sisl&gt;</vt:lpwstr>
  </property>
  <property fmtid="{D5CDD505-2E9C-101B-9397-08002B2CF9AE}" pid="7" name="bjDocumentSecurityLabel">
    <vt:lpwstr>NON-BANK USE</vt:lpwstr>
  </property>
</Properties>
</file>